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64" r:id="rId2"/>
    <p:sldId id="263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269" r:id="rId11"/>
    <p:sldId id="324" r:id="rId12"/>
    <p:sldId id="265" r:id="rId13"/>
    <p:sldId id="323" r:id="rId14"/>
    <p:sldId id="279" r:id="rId15"/>
    <p:sldId id="288" r:id="rId16"/>
    <p:sldId id="287" r:id="rId17"/>
    <p:sldId id="281" r:id="rId18"/>
    <p:sldId id="291" r:id="rId19"/>
    <p:sldId id="292" r:id="rId20"/>
    <p:sldId id="293" r:id="rId21"/>
    <p:sldId id="294" r:id="rId22"/>
    <p:sldId id="290" r:id="rId23"/>
    <p:sldId id="296" r:id="rId24"/>
    <p:sldId id="299" r:id="rId25"/>
    <p:sldId id="304" r:id="rId26"/>
    <p:sldId id="301" r:id="rId27"/>
    <p:sldId id="302" r:id="rId28"/>
    <p:sldId id="298" r:id="rId29"/>
    <p:sldId id="306" r:id="rId30"/>
    <p:sldId id="305" r:id="rId31"/>
    <p:sldId id="308" r:id="rId32"/>
    <p:sldId id="309" r:id="rId33"/>
    <p:sldId id="322" r:id="rId34"/>
    <p:sldId id="325" r:id="rId35"/>
    <p:sldId id="266" r:id="rId36"/>
    <p:sldId id="267" r:id="rId37"/>
    <p:sldId id="268" r:id="rId38"/>
    <p:sldId id="270" r:id="rId39"/>
    <p:sldId id="271" r:id="rId40"/>
    <p:sldId id="272" r:id="rId41"/>
    <p:sldId id="275" r:id="rId42"/>
    <p:sldId id="334" r:id="rId43"/>
    <p:sldId id="276" r:id="rId44"/>
    <p:sldId id="310" r:id="rId45"/>
    <p:sldId id="316" r:id="rId46"/>
    <p:sldId id="317" r:id="rId47"/>
    <p:sldId id="314" r:id="rId48"/>
    <p:sldId id="336" r:id="rId49"/>
    <p:sldId id="320" r:id="rId50"/>
    <p:sldId id="319" r:id="rId51"/>
    <p:sldId id="318" r:id="rId52"/>
    <p:sldId id="326" r:id="rId53"/>
    <p:sldId id="257" r:id="rId54"/>
    <p:sldId id="258" r:id="rId55"/>
    <p:sldId id="262" r:id="rId56"/>
    <p:sldId id="260" r:id="rId57"/>
    <p:sldId id="274" r:id="rId58"/>
    <p:sldId id="277" r:id="rId59"/>
    <p:sldId id="278" r:id="rId60"/>
    <p:sldId id="280" r:id="rId61"/>
    <p:sldId id="321" r:id="rId6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0C7BD90-7223-4558-8003-EF59D06F9BDF}">
          <p14:sldIdLst>
            <p14:sldId id="264"/>
            <p14:sldId id="263"/>
          </p14:sldIdLst>
        </p14:section>
        <p14:section name="Prerequisites" id="{ECE5BBC1-2948-4507-A77D-79E935B8B19C}">
          <p14:sldIdLst>
            <p14:sldId id="327"/>
            <p14:sldId id="328"/>
            <p14:sldId id="329"/>
            <p14:sldId id="330"/>
            <p14:sldId id="331"/>
            <p14:sldId id="332"/>
            <p14:sldId id="333"/>
            <p14:sldId id="269"/>
          </p14:sldIdLst>
        </p14:section>
        <p14:section name="Why" id="{EE74AE4F-ECD2-4188-9264-630BD593F99D}">
          <p14:sldIdLst>
            <p14:sldId id="324"/>
            <p14:sldId id="265"/>
          </p14:sldIdLst>
        </p14:section>
        <p14:section name="Workflows" id="{5722A17D-1706-4DD9-8F8C-AAAE7A10168C}">
          <p14:sldIdLst>
            <p14:sldId id="323"/>
            <p14:sldId id="279"/>
            <p14:sldId id="288"/>
            <p14:sldId id="287"/>
            <p14:sldId id="281"/>
            <p14:sldId id="291"/>
            <p14:sldId id="292"/>
            <p14:sldId id="293"/>
            <p14:sldId id="294"/>
            <p14:sldId id="290"/>
            <p14:sldId id="296"/>
            <p14:sldId id="299"/>
            <p14:sldId id="304"/>
            <p14:sldId id="301"/>
            <p14:sldId id="302"/>
            <p14:sldId id="298"/>
            <p14:sldId id="306"/>
            <p14:sldId id="305"/>
            <p14:sldId id="308"/>
            <p14:sldId id="309"/>
            <p14:sldId id="322"/>
          </p14:sldIdLst>
        </p14:section>
        <p14:section name="Common Pitfalls" id="{57F7DA86-19F0-45B1-945C-A4CFE0B39DCC}">
          <p14:sldIdLst>
            <p14:sldId id="325"/>
            <p14:sldId id="266"/>
            <p14:sldId id="267"/>
            <p14:sldId id="268"/>
            <p14:sldId id="270"/>
            <p14:sldId id="271"/>
            <p14:sldId id="272"/>
            <p14:sldId id="275"/>
            <p14:sldId id="334"/>
            <p14:sldId id="276"/>
            <p14:sldId id="310"/>
            <p14:sldId id="316"/>
            <p14:sldId id="317"/>
            <p14:sldId id="314"/>
            <p14:sldId id="336"/>
            <p14:sldId id="320"/>
            <p14:sldId id="319"/>
            <p14:sldId id="318"/>
          </p14:sldIdLst>
        </p14:section>
        <p14:section name="Outside-in Diamond" id="{A0818496-F55D-4018-8A76-9B3D04D31E4D}">
          <p14:sldIdLst>
            <p14:sldId id="326"/>
            <p14:sldId id="257"/>
            <p14:sldId id="258"/>
            <p14:sldId id="262"/>
            <p14:sldId id="260"/>
          </p14:sldIdLst>
        </p14:section>
        <p14:section name="Appendix" id="{C9DDEB7E-B77C-4BB3-8FBE-17DDD6FC8805}">
          <p14:sldIdLst>
            <p14:sldId id="274"/>
            <p14:sldId id="277"/>
            <p14:sldId id="278"/>
            <p14:sldId id="28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ERRAIN Thomas" initials="PT" lastIdx="1" clrIdx="0">
    <p:extLst>
      <p:ext uri="{19B8F6BF-5375-455C-9EA6-DF929625EA0E}">
        <p15:presenceInfo xmlns:p15="http://schemas.microsoft.com/office/powerpoint/2012/main" userId="S::tpierrain.ext@louvre-hotels.com::e8249058-3ef7-4e1e-bf68-4eae1da4ff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C9EF"/>
    <a:srgbClr val="C59400"/>
    <a:srgbClr val="FFD966"/>
    <a:srgbClr val="BF9000"/>
    <a:srgbClr val="2E8EE4"/>
    <a:srgbClr val="FFF8E1"/>
    <a:srgbClr val="9A57CD"/>
    <a:srgbClr val="000000"/>
    <a:srgbClr val="7F6000"/>
    <a:srgbClr val="BA8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73962" autoAdjust="0"/>
  </p:normalViewPr>
  <p:slideViewPr>
    <p:cSldViewPr snapToGrid="0">
      <p:cViewPr>
        <p:scale>
          <a:sx n="95" d="100"/>
          <a:sy n="95" d="100"/>
        </p:scale>
        <p:origin x="-2670" y="-10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948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524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42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292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8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30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5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6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39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13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350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930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42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0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20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2314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990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25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4720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19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542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2091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6769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088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6319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7336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97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0336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6926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681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916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06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1902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068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230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8259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758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316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20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092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352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087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25284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Different Types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A world of Tests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6D4E3-1B99-4392-864D-483C79462EF2}"/>
              </a:ext>
            </a:extLst>
          </p:cNvPr>
          <p:cNvGrpSpPr/>
          <p:nvPr/>
        </p:nvGrpSpPr>
        <p:grpSpPr>
          <a:xfrm>
            <a:off x="6230933" y="4628278"/>
            <a:ext cx="5773767" cy="646331"/>
            <a:chOff x="6230933" y="4628278"/>
            <a:chExt cx="577376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FB74F6-9063-4168-B695-06584ECD3F79}"/>
                </a:ext>
              </a:extLst>
            </p:cNvPr>
            <p:cNvGrpSpPr/>
            <p:nvPr/>
          </p:nvGrpSpPr>
          <p:grpSpPr>
            <a:xfrm>
              <a:off x="6230933" y="4628278"/>
              <a:ext cx="4312021" cy="646331"/>
              <a:chOff x="6409351" y="4625433"/>
              <a:chExt cx="4312021" cy="646331"/>
            </a:xfrm>
          </p:grpSpPr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E962FBE4-61BB-4B7F-9FEC-A5FDDEDCF2AA}"/>
                  </a:ext>
                </a:extLst>
              </p:cNvPr>
              <p:cNvSpPr/>
              <p:nvPr/>
            </p:nvSpPr>
            <p:spPr>
              <a:xfrm>
                <a:off x="6409351" y="4676345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C3C8D5-77F3-4FE0-A912-91C61F0A74B1}"/>
                  </a:ext>
                </a:extLst>
              </p:cNvPr>
              <p:cNvSpPr txBox="1"/>
              <p:nvPr/>
            </p:nvSpPr>
            <p:spPr>
              <a:xfrm>
                <a:off x="7367077" y="4625433"/>
                <a:ext cx="335429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(coarse-grained unit)</a:t>
                </a:r>
                <a: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  <a:t> </a:t>
                </a:r>
                <a:b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</a:b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Acceptance Tests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3DA7C-FDEE-4BD0-895B-F88A700569AD}"/>
                </a:ext>
              </a:extLst>
            </p:cNvPr>
            <p:cNvGrpSpPr/>
            <p:nvPr/>
          </p:nvGrpSpPr>
          <p:grpSpPr>
            <a:xfrm>
              <a:off x="10889641" y="4745825"/>
              <a:ext cx="473857" cy="473857"/>
              <a:chOff x="10889641" y="4745825"/>
              <a:chExt cx="473857" cy="4738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19F777-7203-4BB2-8C49-226FB94AC70F}"/>
                  </a:ext>
                </a:extLst>
              </p:cNvPr>
              <p:cNvSpPr/>
              <p:nvPr/>
            </p:nvSpPr>
            <p:spPr>
              <a:xfrm>
                <a:off x="10889641" y="4745825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AA226FEE-56C9-470A-AFDF-F81A231EC76D}"/>
                  </a:ext>
                </a:extLst>
              </p:cNvPr>
              <p:cNvSpPr/>
              <p:nvPr/>
            </p:nvSpPr>
            <p:spPr>
              <a:xfrm flipH="1">
                <a:off x="10991744" y="4837369"/>
                <a:ext cx="290767" cy="290767"/>
              </a:xfrm>
              <a:prstGeom prst="lightningBol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53B38AF4-0035-4421-B753-C682C5DB25E2}"/>
                </a:ext>
              </a:extLst>
            </p:cNvPr>
            <p:cNvSpPr/>
            <p:nvPr/>
          </p:nvSpPr>
          <p:spPr>
            <a:xfrm>
              <a:off x="11594895" y="4821397"/>
              <a:ext cx="409805" cy="287669"/>
            </a:xfrm>
            <a:prstGeom prst="octagon">
              <a:avLst>
                <a:gd name="adj" fmla="val 30445"/>
              </a:avLst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171D6-D3B7-48E3-9E80-0188E3E2005C}"/>
              </a:ext>
            </a:extLst>
          </p:cNvPr>
          <p:cNvGrpSpPr/>
          <p:nvPr/>
        </p:nvGrpSpPr>
        <p:grpSpPr>
          <a:xfrm>
            <a:off x="6230933" y="5796285"/>
            <a:ext cx="5793060" cy="544506"/>
            <a:chOff x="6230933" y="5796285"/>
            <a:chExt cx="5793060" cy="544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DD836E-7AD4-4563-9D07-0CACDDC810BA}"/>
                </a:ext>
              </a:extLst>
            </p:cNvPr>
            <p:cNvGrpSpPr/>
            <p:nvPr/>
          </p:nvGrpSpPr>
          <p:grpSpPr>
            <a:xfrm>
              <a:off x="6230933" y="5796285"/>
              <a:ext cx="4026215" cy="544506"/>
              <a:chOff x="6409351" y="5796285"/>
              <a:chExt cx="4026215" cy="544506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92FD954E-4A6E-45C9-AC80-DE18335996EB}"/>
                  </a:ext>
                </a:extLst>
              </p:cNvPr>
              <p:cNvSpPr/>
              <p:nvPr/>
            </p:nvSpPr>
            <p:spPr>
              <a:xfrm>
                <a:off x="6409351" y="5796285"/>
                <a:ext cx="653143" cy="544506"/>
              </a:xfrm>
              <a:prstGeom prst="snip1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6F9D1-1634-43B5-AD1C-4278695105CA}"/>
                  </a:ext>
                </a:extLst>
              </p:cNvPr>
              <p:cNvSpPr txBox="1"/>
              <p:nvPr/>
            </p:nvSpPr>
            <p:spPr>
              <a:xfrm>
                <a:off x="7367079" y="5883872"/>
                <a:ext cx="30684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(fine-grained)</a:t>
                </a: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 Unit Tests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F2DF4-114E-43B9-B971-68101506AB79}"/>
                </a:ext>
              </a:extLst>
            </p:cNvPr>
            <p:cNvGrpSpPr/>
            <p:nvPr/>
          </p:nvGrpSpPr>
          <p:grpSpPr>
            <a:xfrm>
              <a:off x="11550136" y="5826116"/>
              <a:ext cx="473857" cy="473857"/>
              <a:chOff x="12336437" y="4304163"/>
              <a:chExt cx="473857" cy="47385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68E7D1-22E9-4582-92B0-C091611A8794}"/>
                  </a:ext>
                </a:extLst>
              </p:cNvPr>
              <p:cNvSpPr/>
              <p:nvPr/>
            </p:nvSpPr>
            <p:spPr>
              <a:xfrm>
                <a:off x="12336437" y="4304163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F68851-6676-42C9-A583-17446F70CE8A}"/>
                  </a:ext>
                </a:extLst>
              </p:cNvPr>
              <p:cNvSpPr/>
              <p:nvPr/>
            </p:nvSpPr>
            <p:spPr>
              <a:xfrm>
                <a:off x="12521857" y="4517163"/>
                <a:ext cx="111083" cy="8797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A8431-7CDD-4FCE-9186-A81900120E92}"/>
                </a:ext>
              </a:extLst>
            </p:cNvPr>
            <p:cNvGrpSpPr/>
            <p:nvPr/>
          </p:nvGrpSpPr>
          <p:grpSpPr>
            <a:xfrm>
              <a:off x="10878548" y="5826115"/>
              <a:ext cx="473857" cy="473857"/>
              <a:chOff x="10889640" y="5831609"/>
              <a:chExt cx="473857" cy="47385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4C18CC-6838-4FD2-8AA4-97BDED5CE729}"/>
                  </a:ext>
                </a:extLst>
              </p:cNvPr>
              <p:cNvSpPr/>
              <p:nvPr/>
            </p:nvSpPr>
            <p:spPr>
              <a:xfrm>
                <a:off x="10889640" y="5831609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007D1EA8-135C-46E9-B69E-58E003942EF6}"/>
                  </a:ext>
                </a:extLst>
              </p:cNvPr>
              <p:cNvSpPr/>
              <p:nvPr/>
            </p:nvSpPr>
            <p:spPr>
              <a:xfrm flipH="1">
                <a:off x="11001269" y="5904102"/>
                <a:ext cx="290767" cy="290767"/>
              </a:xfrm>
              <a:prstGeom prst="lightningBol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Why do I TDD</a:t>
            </a:r>
          </a:p>
        </p:txBody>
      </p:sp>
    </p:spTree>
    <p:extLst>
      <p:ext uri="{BB962C8B-B14F-4D97-AF65-F5344CB8AC3E}">
        <p14:creationId xmlns:p14="http://schemas.microsoft.com/office/powerpoint/2010/main" val="256881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Why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C298D-4FB6-4220-A61D-8B9D9E6D52AD}"/>
              </a:ext>
            </a:extLst>
          </p:cNvPr>
          <p:cNvGrpSpPr/>
          <p:nvPr/>
        </p:nvGrpSpPr>
        <p:grpSpPr>
          <a:xfrm>
            <a:off x="6069052" y="2382524"/>
            <a:ext cx="2052549" cy="1197405"/>
            <a:chOff x="6069052" y="2382524"/>
            <a:chExt cx="2052549" cy="1197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D859-2044-46D7-80E5-33B24908E835}"/>
                </a:ext>
              </a:extLst>
            </p:cNvPr>
            <p:cNvSpPr txBox="1"/>
            <p:nvPr/>
          </p:nvSpPr>
          <p:spPr>
            <a:xfrm>
              <a:off x="6069052" y="2382524"/>
              <a:ext cx="205254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Less debugging with Live testing tools</a:t>
              </a:r>
              <a:endPara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69961" y="3281260"/>
              <a:ext cx="438058" cy="15927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988D43-AB66-442D-81CA-A0DAEEEFBC5E}"/>
              </a:ext>
            </a:extLst>
          </p:cNvPr>
          <p:cNvGrpSpPr/>
          <p:nvPr/>
        </p:nvGrpSpPr>
        <p:grpSpPr>
          <a:xfrm>
            <a:off x="6304868" y="3579231"/>
            <a:ext cx="2867354" cy="2154944"/>
            <a:chOff x="6304868" y="3579231"/>
            <a:chExt cx="2867354" cy="2154944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7792A5-75A1-45EE-8E2E-0FD10697773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7434366" y="3996319"/>
              <a:ext cx="1634633" cy="1841079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86602-4344-41FF-BD9D-EBC03280968F}"/>
                </a:ext>
              </a:extLst>
            </p:cNvPr>
            <p:cNvSpPr txBox="1"/>
            <p:nvPr/>
          </p:nvSpPr>
          <p:spPr>
            <a:xfrm>
              <a:off x="6304868" y="3579231"/>
              <a:ext cx="2052549" cy="52031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 regression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US" sz="6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TDD Workflows</a:t>
            </a:r>
          </a:p>
        </p:txBody>
      </p:sp>
    </p:spTree>
    <p:extLst>
      <p:ext uri="{BB962C8B-B14F-4D97-AF65-F5344CB8AC3E}">
        <p14:creationId xmlns:p14="http://schemas.microsoft.com/office/powerpoint/2010/main" val="1703920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15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65438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96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148160" y="3550473"/>
              <a:ext cx="900123" cy="766173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17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73687" y="3514728"/>
              <a:ext cx="1274497" cy="1084835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71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56988" y="3401214"/>
              <a:ext cx="1785363" cy="1519677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9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</a:t>
            </a:r>
            <a:r>
              <a:rPr lang="en-GB" sz="3600" dirty="0">
                <a:solidFill>
                  <a:schemeClr val="bg1"/>
                </a:solidFill>
              </a:rPr>
              <a:t>understand your trade-offs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 there</a:t>
            </a:r>
            <a:r>
              <a:rPr lang="en-GB" sz="1600" b="0" dirty="0">
                <a:solidFill>
                  <a:srgbClr val="E7E6E6">
                    <a:lumMod val="50000"/>
                  </a:srgbClr>
                </a:solidFill>
              </a:rPr>
              <a:t> is no reason not to </a:t>
            </a:r>
            <a:r>
              <a:rPr lang="en-GB" sz="3600" dirty="0">
                <a:solidFill>
                  <a:schemeClr val="bg1"/>
                </a:solidFill>
              </a:rPr>
              <a:t>explore new paths…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919441" y="3395699"/>
              <a:ext cx="2277740" cy="1963342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06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821148" y="3398679"/>
              <a:ext cx="2638572" cy="227436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3DD28F2-3C3E-4A57-AF58-F894AA369E01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E2B3439-228B-41BF-88B4-4BC7BF040B42}"/>
              </a:ext>
            </a:extLst>
          </p:cNvPr>
          <p:cNvCxnSpPr>
            <a:cxnSpLocks/>
            <a:stCxn id="28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67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0AB3D052-5690-4E5A-82D7-2373C1265158}"/>
              </a:ext>
            </a:extLst>
          </p:cNvPr>
          <p:cNvCxnSpPr>
            <a:cxnSpLocks/>
            <a:stCxn id="65" idx="0"/>
            <a:endCxn id="171" idx="2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747542" y="3367964"/>
              <a:ext cx="2944376" cy="2506216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6530E4B2-8970-490C-819D-8D076C39DDF3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0" name="Rectangle: Single Corner Snipped 179">
            <a:extLst>
              <a:ext uri="{FF2B5EF4-FFF2-40B4-BE49-F238E27FC236}">
                <a16:creationId xmlns:a16="http://schemas.microsoft.com/office/drawing/2014/main" id="{F8FDD125-0C90-4A81-99AA-2CA6B30A6475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1" name="Rectangle: Single Corner Snipped 180">
            <a:extLst>
              <a:ext uri="{FF2B5EF4-FFF2-40B4-BE49-F238E27FC236}">
                <a16:creationId xmlns:a16="http://schemas.microsoft.com/office/drawing/2014/main" id="{F974BD86-69AB-4927-8740-A2122B323780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4145475C-A4EA-4032-990A-FE2EE97CAF2D}"/>
              </a:ext>
            </a:extLst>
          </p:cNvPr>
          <p:cNvSpPr/>
          <p:nvPr/>
        </p:nvSpPr>
        <p:spPr>
          <a:xfrm>
            <a:off x="10092080" y="15883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83" name="Connector: Curved 182">
            <a:extLst>
              <a:ext uri="{FF2B5EF4-FFF2-40B4-BE49-F238E27FC236}">
                <a16:creationId xmlns:a16="http://schemas.microsoft.com/office/drawing/2014/main" id="{8FB3C25A-3600-4136-B351-911EA5784A83}"/>
              </a:ext>
            </a:extLst>
          </p:cNvPr>
          <p:cNvCxnSpPr>
            <a:cxnSpLocks/>
            <a:stCxn id="182" idx="1"/>
            <a:endCxn id="171" idx="0"/>
          </p:cNvCxnSpPr>
          <p:nvPr/>
        </p:nvCxnSpPr>
        <p:spPr>
          <a:xfrm rot="5400000">
            <a:off x="8827230" y="2327717"/>
            <a:ext cx="1786327" cy="139651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8ADBE4B4-7430-4108-BC68-BBFEDFC64FCE}"/>
              </a:ext>
            </a:extLst>
          </p:cNvPr>
          <p:cNvCxnSpPr>
            <a:cxnSpLocks/>
            <a:stCxn id="181" idx="1"/>
            <a:endCxn id="171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C777F1D0-1ACC-40C1-B9EC-82CC290177F6}"/>
              </a:ext>
            </a:extLst>
          </p:cNvPr>
          <p:cNvCxnSpPr>
            <a:cxnSpLocks/>
            <a:stCxn id="180" idx="0"/>
            <a:endCxn id="171" idx="1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C6D79760-4D32-4AC2-B879-C925E527909D}"/>
              </a:ext>
            </a:extLst>
          </p:cNvPr>
          <p:cNvCxnSpPr>
            <a:cxnSpLocks/>
            <a:stCxn id="177" idx="0"/>
            <a:endCxn id="171" idx="2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96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02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4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A8D3856-705F-4BC0-B017-F9895B92943B}"/>
              </a:ext>
            </a:extLst>
          </p:cNvPr>
          <p:cNvSpPr/>
          <p:nvPr/>
        </p:nvSpPr>
        <p:spPr>
          <a:xfrm>
            <a:off x="9387783" y="3531038"/>
            <a:ext cx="841542" cy="819883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821089-3E8D-4AC2-99C5-6A509164C37A}"/>
              </a:ext>
            </a:extLst>
          </p:cNvPr>
          <p:cNvSpPr/>
          <p:nvPr/>
        </p:nvSpPr>
        <p:spPr>
          <a:xfrm>
            <a:off x="9584625" y="378450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14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1900266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91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2153224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18812696-6E6F-4117-B3E3-DFC806013C2C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5D51DB-9E6B-4B16-B540-7D4982BAC6F6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4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212151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54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372019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61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Preamble</a:t>
            </a:r>
          </a:p>
        </p:txBody>
      </p:sp>
    </p:spTree>
    <p:extLst>
      <p:ext uri="{BB962C8B-B14F-4D97-AF65-F5344CB8AC3E}">
        <p14:creationId xmlns:p14="http://schemas.microsoft.com/office/powerpoint/2010/main" val="1921279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56032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0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30A8B23-B7E4-4BCC-9087-704C9AAB432E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958D17-1369-4A9A-85FA-E97FAE29D1B8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28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DD5410-D049-40F9-A4B3-39AA1D8956B3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1CF6C548-B334-4927-96A7-616CEACA482F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54375-BDC1-4C29-AB96-EFDF4750E7C8}"/>
              </a:ext>
            </a:extLst>
          </p:cNvPr>
          <p:cNvCxnSpPr>
            <a:cxnSpLocks/>
            <a:stCxn id="38" idx="0"/>
            <a:endCxn id="36" idx="1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B10818A-2931-49E4-8F8B-1C3DE8BEA6FB}"/>
              </a:ext>
            </a:extLst>
          </p:cNvPr>
          <p:cNvSpPr/>
          <p:nvPr/>
        </p:nvSpPr>
        <p:spPr>
          <a:xfrm>
            <a:off x="7371393" y="19924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BE30A3-CF01-44BD-AFAC-90979B891E61}"/>
              </a:ext>
            </a:extLst>
          </p:cNvPr>
          <p:cNvCxnSpPr>
            <a:cxnSpLocks/>
            <a:stCxn id="40" idx="0"/>
            <a:endCxn id="36" idx="0"/>
          </p:cNvCxnSpPr>
          <p:nvPr/>
        </p:nvCxnSpPr>
        <p:spPr>
          <a:xfrm>
            <a:off x="8024536" y="2264671"/>
            <a:ext cx="472761" cy="954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40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Workflows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5" name="Title 3">
            <a:extLst>
              <a:ext uri="{FF2B5EF4-FFF2-40B4-BE49-F238E27FC236}">
                <a16:creationId xmlns:a16="http://schemas.microsoft.com/office/drawing/2014/main" id="{7E6B6067-0170-4BFF-B635-0296F2C45A15}"/>
              </a:ext>
            </a:extLst>
          </p:cNvPr>
          <p:cNvSpPr txBox="1">
            <a:spLocks/>
          </p:cNvSpPr>
          <p:nvPr/>
        </p:nvSpPr>
        <p:spPr>
          <a:xfrm>
            <a:off x="6380603" y="5371119"/>
            <a:ext cx="2347645" cy="71048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76" name="Title 3">
            <a:extLst>
              <a:ext uri="{FF2B5EF4-FFF2-40B4-BE49-F238E27FC236}">
                <a16:creationId xmlns:a16="http://schemas.microsoft.com/office/drawing/2014/main" id="{10597A4A-58A4-43DB-9399-F47D6D1541B1}"/>
              </a:ext>
            </a:extLst>
          </p:cNvPr>
          <p:cNvSpPr txBox="1">
            <a:spLocks/>
          </p:cNvSpPr>
          <p:nvPr/>
        </p:nvSpPr>
        <p:spPr>
          <a:xfrm>
            <a:off x="9732302" y="5371119"/>
            <a:ext cx="2347645" cy="71048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36B3E54-B4D1-47DD-92FC-37C745B12B08}"/>
              </a:ext>
            </a:extLst>
          </p:cNvPr>
          <p:cNvCxnSpPr>
            <a:cxnSpLocks/>
          </p:cNvCxnSpPr>
          <p:nvPr/>
        </p:nvCxnSpPr>
        <p:spPr>
          <a:xfrm>
            <a:off x="9312581" y="1404595"/>
            <a:ext cx="0" cy="5071414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FFCCE4-204C-4FE7-8886-66515772047B}"/>
              </a:ext>
            </a:extLst>
          </p:cNvPr>
          <p:cNvGrpSpPr/>
          <p:nvPr/>
        </p:nvGrpSpPr>
        <p:grpSpPr>
          <a:xfrm>
            <a:off x="5596323" y="3172741"/>
            <a:ext cx="2721627" cy="1379308"/>
            <a:chOff x="5075798" y="3811394"/>
            <a:chExt cx="2721627" cy="13793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D09B12C-8059-4AAE-80A0-BBE8FE3A6B5F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379308"/>
              <a:chOff x="5075798" y="3811394"/>
              <a:chExt cx="2721627" cy="137930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6C03442-39D9-4A44-9E78-4125A3CA272C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379308"/>
                <a:chOff x="7991785" y="2943421"/>
                <a:chExt cx="3136284" cy="2876082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2403769-E98A-461A-82E9-4BFE65DFB732}"/>
                    </a:ext>
                  </a:extLst>
                </p:cNvPr>
                <p:cNvSpPr txBox="1"/>
                <p:nvPr/>
              </p:nvSpPr>
              <p:spPr>
                <a:xfrm>
                  <a:off x="9925356" y="2943421"/>
                  <a:ext cx="587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API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03D644C-8EAF-4FC9-8C6D-3C10BA065BD7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1" name="Connector: Elbow 60">
                  <a:extLst>
                    <a:ext uri="{FF2B5EF4-FFF2-40B4-BE49-F238E27FC236}">
                      <a16:creationId xmlns:a16="http://schemas.microsoft.com/office/drawing/2014/main" id="{0A9C549E-2E46-4BAE-AE22-151946636C92}"/>
                    </a:ext>
                  </a:extLst>
                </p:cNvPr>
                <p:cNvCxnSpPr>
                  <a:cxnSpLocks/>
                  <a:stCxn id="64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5B96F073-30EC-430D-BF21-6AC446164573}"/>
                    </a:ext>
                  </a:extLst>
                </p:cNvPr>
                <p:cNvCxnSpPr>
                  <a:cxnSpLocks/>
                  <a:stCxn id="64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D01B5550-BD15-4264-926F-02B1645F4BD5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Diamond 64">
                  <a:extLst>
                    <a:ext uri="{FF2B5EF4-FFF2-40B4-BE49-F238E27FC236}">
                      <a16:creationId xmlns:a16="http://schemas.microsoft.com/office/drawing/2014/main" id="{EDFDE4B5-A958-41F6-9727-D368381EF2B2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E6A6A3C6-8D92-47CA-9F7F-D255FB6A7597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1BC981EC-AF97-41A7-854F-4E1DEFE5951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4B1BDFD1-AAB2-453A-B54E-A2C0C5DD15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111B0C-B953-4A25-AF92-CFC844D4FB3A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ADBBB91-A7CF-435C-96A0-3FBE934B69DE}"/>
                </a:ext>
              </a:extLst>
            </p:cNvPr>
            <p:cNvSpPr txBox="1"/>
            <p:nvPr/>
          </p:nvSpPr>
          <p:spPr>
            <a:xfrm>
              <a:off x="6600332" y="4574837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880495D-50DD-42F8-8E56-17A939D732E2}"/>
              </a:ext>
            </a:extLst>
          </p:cNvPr>
          <p:cNvGrpSpPr/>
          <p:nvPr/>
        </p:nvGrpSpPr>
        <p:grpSpPr>
          <a:xfrm>
            <a:off x="9977301" y="3239449"/>
            <a:ext cx="1906528" cy="1348151"/>
            <a:chOff x="9977301" y="3239449"/>
            <a:chExt cx="1906528" cy="1348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11141670" y="3526108"/>
              <a:ext cx="141566" cy="8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2DD5410-D049-40F9-A4B3-39AA1D8956B3}"/>
                </a:ext>
              </a:extLst>
            </p:cNvPr>
            <p:cNvSpPr/>
            <p:nvPr/>
          </p:nvSpPr>
          <p:spPr>
            <a:xfrm>
              <a:off x="10675903" y="3611762"/>
              <a:ext cx="755482" cy="607150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10834326" y="3983241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11236552" y="3913216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11067099" y="4059915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11171119" y="3774752"/>
              <a:ext cx="176959" cy="18450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10945851" y="4029280"/>
              <a:ext cx="121248" cy="76674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11059593" y="3728712"/>
              <a:ext cx="155298" cy="92078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7B47B4-60B6-4460-B155-E746839618F2}"/>
                </a:ext>
              </a:extLst>
            </p:cNvPr>
            <p:cNvCxnSpPr>
              <a:cxnSpLocks/>
            </p:cNvCxnSpPr>
            <p:nvPr/>
          </p:nvCxnSpPr>
          <p:spPr>
            <a:xfrm>
              <a:off x="10799702" y="3785744"/>
              <a:ext cx="90386" cy="19749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7ED7AED-0D4A-42E8-85A5-07CE528DECA4}"/>
                </a:ext>
              </a:extLst>
            </p:cNvPr>
            <p:cNvSpPr/>
            <p:nvPr/>
          </p:nvSpPr>
          <p:spPr>
            <a:xfrm>
              <a:off x="10503496" y="3495787"/>
              <a:ext cx="1079451" cy="86751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A4F6183-00A1-4619-814E-EC0187D22ACB}"/>
                </a:ext>
              </a:extLst>
            </p:cNvPr>
            <p:cNvSpPr/>
            <p:nvPr/>
          </p:nvSpPr>
          <p:spPr>
            <a:xfrm>
              <a:off x="10206314" y="3239449"/>
              <a:ext cx="1677515" cy="134815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" name="Connector: Curved 73">
              <a:extLst>
                <a:ext uri="{FF2B5EF4-FFF2-40B4-BE49-F238E27FC236}">
                  <a16:creationId xmlns:a16="http://schemas.microsoft.com/office/drawing/2014/main" id="{1F8FADBC-4BB0-4441-BB5D-5AFB0F90E62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49573" y="3460202"/>
              <a:ext cx="7456" cy="1152000"/>
            </a:xfrm>
            <a:prstGeom prst="curvedConnector3">
              <a:avLst>
                <a:gd name="adj1" fmla="val -7194245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9465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5" y="4944978"/>
            <a:ext cx="10624521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Common pitfalls &amp; mitigations</a:t>
            </a:r>
          </a:p>
        </p:txBody>
      </p:sp>
    </p:spTree>
    <p:extLst>
      <p:ext uri="{BB962C8B-B14F-4D97-AF65-F5344CB8AC3E}">
        <p14:creationId xmlns:p14="http://schemas.microsoft.com/office/powerpoint/2010/main" val="2932503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3D341297-B0EE-48EA-8CAA-C027E547C045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D669943-7D48-405C-BD4D-D9AAB715A218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C9419286-ABDF-4FDD-88F9-B5964AB34E8D}"/>
                </a:ext>
              </a:extLst>
            </p:cNvPr>
            <p:cNvSpPr/>
            <p:nvPr/>
          </p:nvSpPr>
          <p:spPr>
            <a:xfrm>
              <a:off x="8153926" y="4178512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FD7327-EEAE-4BC4-B179-40D5BF55F1AB}"/>
                </a:ext>
              </a:extLst>
            </p:cNvPr>
            <p:cNvSpPr txBox="1"/>
            <p:nvPr/>
          </p:nvSpPr>
          <p:spPr>
            <a:xfrm>
              <a:off x="7402664" y="3403160"/>
              <a:ext cx="659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uses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D5473A0-ACCD-4190-A208-8EE5B314A9C0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B88E2015-2948-47D4-8E41-6DF5CABCC015}"/>
                  </a:ext>
                </a:extLst>
              </p:cNvPr>
              <p:cNvGrpSpPr/>
              <p:nvPr/>
            </p:nvGrpSpPr>
            <p:grpSpPr>
              <a:xfrm>
                <a:off x="7047561" y="2390051"/>
                <a:ext cx="3578139" cy="2799827"/>
                <a:chOff x="7047561" y="2390051"/>
                <a:chExt cx="3578139" cy="2799827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54E32465-3024-4AF3-9BDC-7366139A4D3A}"/>
                    </a:ext>
                  </a:extLst>
                </p:cNvPr>
                <p:cNvGrpSpPr/>
                <p:nvPr/>
              </p:nvGrpSpPr>
              <p:grpSpPr>
                <a:xfrm>
                  <a:off x="7047561" y="2483217"/>
                  <a:ext cx="3578139" cy="2706661"/>
                  <a:chOff x="6882718" y="2581188"/>
                  <a:chExt cx="3578139" cy="2706661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30CB05A3-A9AC-4C56-9083-DFB6B87A9127}"/>
                      </a:ext>
                    </a:extLst>
                  </p:cNvPr>
                  <p:cNvSpPr/>
                  <p:nvPr/>
                </p:nvSpPr>
                <p:spPr>
                  <a:xfrm>
                    <a:off x="6882718" y="2581188"/>
                    <a:ext cx="3578139" cy="2706661"/>
                  </a:xfrm>
                  <a:prstGeom prst="rect">
                    <a:avLst/>
                  </a:prstGeom>
                  <a:solidFill>
                    <a:srgbClr val="BA8CDC"/>
                  </a:solidFill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722DE538-4023-4F98-B590-D121AEC101A0}"/>
                      </a:ext>
                    </a:extLst>
                  </p:cNvPr>
                  <p:cNvSpPr/>
                  <p:nvPr/>
                </p:nvSpPr>
                <p:spPr>
                  <a:xfrm>
                    <a:off x="7609203" y="2915587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7C4F581B-5857-47AA-8892-2E677CEC2941}"/>
                      </a:ext>
                    </a:extLst>
                  </p:cNvPr>
                  <p:cNvSpPr/>
                  <p:nvPr/>
                </p:nvSpPr>
                <p:spPr>
                  <a:xfrm>
                    <a:off x="7521760" y="4177539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" name="Rectangle: Rounded Corners 68">
                    <a:extLst>
                      <a:ext uri="{FF2B5EF4-FFF2-40B4-BE49-F238E27FC236}">
                        <a16:creationId xmlns:a16="http://schemas.microsoft.com/office/drawing/2014/main" id="{B2363457-6BB7-4AFC-A367-1EA1E078680A}"/>
                      </a:ext>
                    </a:extLst>
                  </p:cNvPr>
                  <p:cNvSpPr/>
                  <p:nvPr/>
                </p:nvSpPr>
                <p:spPr>
                  <a:xfrm>
                    <a:off x="8925839" y="3237875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" name="Rectangle: Rounded Corners 69">
                    <a:extLst>
                      <a:ext uri="{FF2B5EF4-FFF2-40B4-BE49-F238E27FC236}">
                        <a16:creationId xmlns:a16="http://schemas.microsoft.com/office/drawing/2014/main" id="{9B7251A6-8260-4EFE-A81F-FDEE25053E06}"/>
                      </a:ext>
                    </a:extLst>
                  </p:cNvPr>
                  <p:cNvSpPr/>
                  <p:nvPr/>
                </p:nvSpPr>
                <p:spPr>
                  <a:xfrm>
                    <a:off x="9299897" y="3882878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" name="Rectangle: Rounded Corners 70">
                    <a:extLst>
                      <a:ext uri="{FF2B5EF4-FFF2-40B4-BE49-F238E27FC236}">
                        <a16:creationId xmlns:a16="http://schemas.microsoft.com/office/drawing/2014/main" id="{F0FA14CD-3A3A-45FD-B1C4-12734BA43866}"/>
                      </a:ext>
                    </a:extLst>
                  </p:cNvPr>
                  <p:cNvSpPr/>
                  <p:nvPr/>
                </p:nvSpPr>
                <p:spPr>
                  <a:xfrm>
                    <a:off x="8406955" y="4559788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72" name="Connector: Elbow 71">
                    <a:extLst>
                      <a:ext uri="{FF2B5EF4-FFF2-40B4-BE49-F238E27FC236}">
                        <a16:creationId xmlns:a16="http://schemas.microsoft.com/office/drawing/2014/main" id="{95C7D99F-83FD-439A-9138-36929B53C75F}"/>
                      </a:ext>
                    </a:extLst>
                  </p:cNvPr>
                  <p:cNvCxnSpPr>
                    <a:cxnSpLocks/>
                    <a:stCxn id="67" idx="3"/>
                    <a:endCxn id="69" idx="1"/>
                  </p:cNvCxnSpPr>
                  <p:nvPr/>
                </p:nvCxnSpPr>
                <p:spPr>
                  <a:xfrm>
                    <a:off x="8072185" y="3106712"/>
                    <a:ext cx="853654" cy="322288"/>
                  </a:xfrm>
                  <a:prstGeom prst="bentConnector3">
                    <a:avLst/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nector: Elbow 72">
                    <a:extLst>
                      <a:ext uri="{FF2B5EF4-FFF2-40B4-BE49-F238E27FC236}">
                        <a16:creationId xmlns:a16="http://schemas.microsoft.com/office/drawing/2014/main" id="{C52BB29C-6213-4DED-B0E8-1D5AD9AAA6AE}"/>
                      </a:ext>
                    </a:extLst>
                  </p:cNvPr>
                  <p:cNvCxnSpPr>
                    <a:cxnSpLocks/>
                    <a:stCxn id="69" idx="3"/>
                    <a:endCxn id="70" idx="3"/>
                  </p:cNvCxnSpPr>
                  <p:nvPr/>
                </p:nvCxnSpPr>
                <p:spPr>
                  <a:xfrm>
                    <a:off x="9388821" y="3429000"/>
                    <a:ext cx="374058" cy="645003"/>
                  </a:xfrm>
                  <a:prstGeom prst="bentConnector3">
                    <a:avLst>
                      <a:gd name="adj1" fmla="val 161114"/>
                    </a:avLst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onnector: Elbow 74">
                    <a:extLst>
                      <a:ext uri="{FF2B5EF4-FFF2-40B4-BE49-F238E27FC236}">
                        <a16:creationId xmlns:a16="http://schemas.microsoft.com/office/drawing/2014/main" id="{632BBC38-2512-44D1-A350-03AADA1A1ACC}"/>
                      </a:ext>
                    </a:extLst>
                  </p:cNvPr>
                  <p:cNvCxnSpPr>
                    <a:cxnSpLocks/>
                    <a:stCxn id="68" idx="3"/>
                    <a:endCxn id="71" idx="1"/>
                  </p:cNvCxnSpPr>
                  <p:nvPr/>
                </p:nvCxnSpPr>
                <p:spPr>
                  <a:xfrm>
                    <a:off x="7984742" y="4368664"/>
                    <a:ext cx="422213" cy="382249"/>
                  </a:xfrm>
                  <a:prstGeom prst="bentConnector3">
                    <a:avLst>
                      <a:gd name="adj1" fmla="val 64307"/>
                    </a:avLst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5D4960E1-2833-460E-9887-8990969AEF62}"/>
                      </a:ext>
                    </a:extLst>
                  </p:cNvPr>
                  <p:cNvCxnSpPr>
                    <a:cxnSpLocks/>
                    <a:stCxn id="67" idx="2"/>
                    <a:endCxn id="68" idx="0"/>
                  </p:cNvCxnSpPr>
                  <p:nvPr/>
                </p:nvCxnSpPr>
                <p:spPr>
                  <a:xfrm flipH="1">
                    <a:off x="7753251" y="3297836"/>
                    <a:ext cx="87443" cy="879703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Diamond 76">
                    <a:extLst>
                      <a:ext uri="{FF2B5EF4-FFF2-40B4-BE49-F238E27FC236}">
                        <a16:creationId xmlns:a16="http://schemas.microsoft.com/office/drawing/2014/main" id="{18A0B2E2-6F48-43B0-967A-49E6D4EFF433}"/>
                      </a:ext>
                    </a:extLst>
                  </p:cNvPr>
                  <p:cNvSpPr/>
                  <p:nvPr/>
                </p:nvSpPr>
                <p:spPr>
                  <a:xfrm>
                    <a:off x="8072185" y="3020556"/>
                    <a:ext cx="181718" cy="181718"/>
                  </a:xfrm>
                  <a:prstGeom prst="diamond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" name="Diamond 77">
                    <a:extLst>
                      <a:ext uri="{FF2B5EF4-FFF2-40B4-BE49-F238E27FC236}">
                        <a16:creationId xmlns:a16="http://schemas.microsoft.com/office/drawing/2014/main" id="{92DB6BAE-F0A6-4D05-88B1-2EFC7E788F7F}"/>
                      </a:ext>
                    </a:extLst>
                  </p:cNvPr>
                  <p:cNvSpPr/>
                  <p:nvPr/>
                </p:nvSpPr>
                <p:spPr>
                  <a:xfrm>
                    <a:off x="9394132" y="3338140"/>
                    <a:ext cx="181718" cy="181718"/>
                  </a:xfrm>
                  <a:prstGeom prst="diamond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A5BC89B5-B157-4DE8-B335-9974C3AD1C7E}"/>
                    </a:ext>
                  </a:extLst>
                </p:cNvPr>
                <p:cNvSpPr/>
                <p:nvPr/>
              </p:nvSpPr>
              <p:spPr>
                <a:xfrm>
                  <a:off x="7907626" y="2390051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0ED8471-1A38-4A47-B026-4930AB6DB6F7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8005537" y="2589066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331D568-47F5-4DFC-B0E0-7272FE6C9F2E}"/>
                  </a:ext>
                </a:extLst>
              </p:cNvPr>
              <p:cNvSpPr txBox="1"/>
              <p:nvPr/>
            </p:nvSpPr>
            <p:spPr>
              <a:xfrm>
                <a:off x="9988550" y="2508250"/>
                <a:ext cx="596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latin typeface="Alte Haas Grotesk" panose="02000503000000020004" pitchFamily="2" charset="0"/>
                  </a:rPr>
                  <a:t>API</a:t>
                </a:r>
              </a:p>
            </p:txBody>
          </p:sp>
        </p:grpSp>
        <p:sp>
          <p:nvSpPr>
            <p:cNvPr id="59" name="Diamond 58">
              <a:extLst>
                <a:ext uri="{FF2B5EF4-FFF2-40B4-BE49-F238E27FC236}">
                  <a16:creationId xmlns:a16="http://schemas.microsoft.com/office/drawing/2014/main" id="{02811FF3-53C5-4940-A34B-06C82B3AA095}"/>
                </a:ext>
              </a:extLst>
            </p:cNvPr>
            <p:cNvSpPr/>
            <p:nvPr/>
          </p:nvSpPr>
          <p:spPr>
            <a:xfrm>
              <a:off x="8154000" y="417960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7F147AE-C82B-4F54-A074-496EE4B0C18E}"/>
                </a:ext>
              </a:extLst>
            </p:cNvPr>
            <p:cNvSpPr txBox="1"/>
            <p:nvPr/>
          </p:nvSpPr>
          <p:spPr>
            <a:xfrm>
              <a:off x="7401600" y="3402000"/>
              <a:ext cx="659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D3484022-105F-4198-A1FF-0512BCF4E5E2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6CC91734-B3B8-494C-8BF0-1923BA7F4CE7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98FDB3F9-B1D5-4940-962A-B9204CB92ED1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082D86-9695-45CD-B1F0-A3B548B7E77A}"/>
              </a:ext>
            </a:extLst>
          </p:cNvPr>
          <p:cNvSpPr/>
          <p:nvPr/>
        </p:nvSpPr>
        <p:spPr>
          <a:xfrm>
            <a:off x="7746797" y="601188"/>
            <a:ext cx="2887873" cy="175083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CB4C6A-987F-47B4-8C79-250DD7D5AA53}"/>
              </a:ext>
            </a:extLst>
          </p:cNvPr>
          <p:cNvSpPr/>
          <p:nvPr/>
        </p:nvSpPr>
        <p:spPr>
          <a:xfrm>
            <a:off x="2849631" y="4599438"/>
            <a:ext cx="2632404" cy="1509735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7A8ECD5-4045-4202-8A77-33F0FBC4C9C9}"/>
              </a:ext>
            </a:extLst>
          </p:cNvPr>
          <p:cNvSpPr/>
          <p:nvPr/>
        </p:nvSpPr>
        <p:spPr>
          <a:xfrm>
            <a:off x="5244432" y="2611106"/>
            <a:ext cx="1727303" cy="135608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ctagon 45">
            <a:extLst>
              <a:ext uri="{FF2B5EF4-FFF2-40B4-BE49-F238E27FC236}">
                <a16:creationId xmlns:a16="http://schemas.microsoft.com/office/drawing/2014/main" id="{111BBDAF-2F6D-4A1C-B1A7-452AAAAD9BC2}"/>
              </a:ext>
            </a:extLst>
          </p:cNvPr>
          <p:cNvSpPr/>
          <p:nvPr/>
        </p:nvSpPr>
        <p:spPr>
          <a:xfrm>
            <a:off x="8754972" y="937403"/>
            <a:ext cx="867885" cy="690097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BFF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933BC1-55BF-49EC-8921-D6632C00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02" y="79452"/>
            <a:ext cx="461073" cy="435164"/>
          </a:xfrm>
          <a:prstGeom prst="rect">
            <a:avLst/>
          </a:prstGeom>
        </p:spPr>
      </p:pic>
      <p:sp>
        <p:nvSpPr>
          <p:cNvPr id="52" name="Octagon 51">
            <a:extLst>
              <a:ext uri="{FF2B5EF4-FFF2-40B4-BE49-F238E27FC236}">
                <a16:creationId xmlns:a16="http://schemas.microsoft.com/office/drawing/2014/main" id="{9106BC21-75A9-4C60-AEED-34F3838F981E}"/>
              </a:ext>
            </a:extLst>
          </p:cNvPr>
          <p:cNvSpPr/>
          <p:nvPr/>
        </p:nvSpPr>
        <p:spPr>
          <a:xfrm>
            <a:off x="7986156" y="1376373"/>
            <a:ext cx="893951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Booking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095169B-425F-4ED7-9890-E8831E29DC77}"/>
              </a:ext>
            </a:extLst>
          </p:cNvPr>
          <p:cNvSpPr/>
          <p:nvPr/>
        </p:nvSpPr>
        <p:spPr>
          <a:xfrm>
            <a:off x="9557924" y="4586405"/>
            <a:ext cx="2544037" cy="1415699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ctagon 52">
            <a:extLst>
              <a:ext uri="{FF2B5EF4-FFF2-40B4-BE49-F238E27FC236}">
                <a16:creationId xmlns:a16="http://schemas.microsoft.com/office/drawing/2014/main" id="{5D1B7EF9-575D-4872-8824-E1DE980EE439}"/>
              </a:ext>
            </a:extLst>
          </p:cNvPr>
          <p:cNvSpPr/>
          <p:nvPr/>
        </p:nvSpPr>
        <p:spPr>
          <a:xfrm>
            <a:off x="5708382" y="3109537"/>
            <a:ext cx="759226" cy="647141"/>
          </a:xfrm>
          <a:prstGeom prst="octagon">
            <a:avLst>
              <a:gd name="adj" fmla="val 30445"/>
            </a:avLst>
          </a:prstGeom>
          <a:solidFill>
            <a:schemeClr val="bg1">
              <a:lumMod val="75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PSP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5" name="Octagon 54">
            <a:extLst>
              <a:ext uri="{FF2B5EF4-FFF2-40B4-BE49-F238E27FC236}">
                <a16:creationId xmlns:a16="http://schemas.microsoft.com/office/drawing/2014/main" id="{590E9D39-F44E-48A5-9A0C-EEA21FE7ABDE}"/>
              </a:ext>
            </a:extLst>
          </p:cNvPr>
          <p:cNvSpPr/>
          <p:nvPr/>
        </p:nvSpPr>
        <p:spPr>
          <a:xfrm>
            <a:off x="10034604" y="5133782"/>
            <a:ext cx="1537436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Rates &amp; Cancellation rules API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2919A40-2ECF-42CF-B5BE-1AAF07A2A7BC}"/>
              </a:ext>
            </a:extLst>
          </p:cNvPr>
          <p:cNvSpPr/>
          <p:nvPr/>
        </p:nvSpPr>
        <p:spPr>
          <a:xfrm>
            <a:off x="5684803" y="5327839"/>
            <a:ext cx="3281387" cy="1509735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49F46B7-622C-4964-A798-EEC41868FF86}"/>
              </a:ext>
            </a:extLst>
          </p:cNvPr>
          <p:cNvSpPr/>
          <p:nvPr/>
        </p:nvSpPr>
        <p:spPr>
          <a:xfrm>
            <a:off x="7065216" y="3359145"/>
            <a:ext cx="2408761" cy="138147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ctagon 56">
            <a:extLst>
              <a:ext uri="{FF2B5EF4-FFF2-40B4-BE49-F238E27FC236}">
                <a16:creationId xmlns:a16="http://schemas.microsoft.com/office/drawing/2014/main" id="{BE38B1CF-D464-4C95-A058-34090836511C}"/>
              </a:ext>
            </a:extLst>
          </p:cNvPr>
          <p:cNvSpPr/>
          <p:nvPr/>
        </p:nvSpPr>
        <p:spPr>
          <a:xfrm>
            <a:off x="7827022" y="3999438"/>
            <a:ext cx="885587" cy="48809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CRS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E9FD456-C1BF-487B-8D10-AFB97305CD46}"/>
              </a:ext>
            </a:extLst>
          </p:cNvPr>
          <p:cNvSpPr/>
          <p:nvPr/>
        </p:nvSpPr>
        <p:spPr>
          <a:xfrm>
            <a:off x="10034604" y="2611458"/>
            <a:ext cx="2879840" cy="1533637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ctagon 57">
            <a:extLst>
              <a:ext uri="{FF2B5EF4-FFF2-40B4-BE49-F238E27FC236}">
                <a16:creationId xmlns:a16="http://schemas.microsoft.com/office/drawing/2014/main" id="{90F469C3-F419-4487-AC63-F22702D43D30}"/>
              </a:ext>
            </a:extLst>
          </p:cNvPr>
          <p:cNvSpPr/>
          <p:nvPr/>
        </p:nvSpPr>
        <p:spPr>
          <a:xfrm>
            <a:off x="3463197" y="5194640"/>
            <a:ext cx="1410686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Property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Management System (PMS)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9" name="Octagon 58">
            <a:extLst>
              <a:ext uri="{FF2B5EF4-FFF2-40B4-BE49-F238E27FC236}">
                <a16:creationId xmlns:a16="http://schemas.microsoft.com/office/drawing/2014/main" id="{722559A6-456C-43FA-91CD-BCB2A4EE36CF}"/>
              </a:ext>
            </a:extLst>
          </p:cNvPr>
          <p:cNvSpPr/>
          <p:nvPr/>
        </p:nvSpPr>
        <p:spPr>
          <a:xfrm>
            <a:off x="7375260" y="5825849"/>
            <a:ext cx="1179477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Metasearch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61" name="Octagon 60">
            <a:extLst>
              <a:ext uri="{FF2B5EF4-FFF2-40B4-BE49-F238E27FC236}">
                <a16:creationId xmlns:a16="http://schemas.microsoft.com/office/drawing/2014/main" id="{CCFE71D3-B579-48A5-8BDC-B8FA7AFDE7EC}"/>
              </a:ext>
            </a:extLst>
          </p:cNvPr>
          <p:cNvSpPr/>
          <p:nvPr/>
        </p:nvSpPr>
        <p:spPr>
          <a:xfrm>
            <a:off x="10292478" y="2962117"/>
            <a:ext cx="906760" cy="635642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Accounts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62" name="Octagon 61">
            <a:extLst>
              <a:ext uri="{FF2B5EF4-FFF2-40B4-BE49-F238E27FC236}">
                <a16:creationId xmlns:a16="http://schemas.microsoft.com/office/drawing/2014/main" id="{0F48D0F1-8E73-4623-A619-15A329BACDA7}"/>
              </a:ext>
            </a:extLst>
          </p:cNvPr>
          <p:cNvSpPr/>
          <p:nvPr/>
        </p:nvSpPr>
        <p:spPr>
          <a:xfrm>
            <a:off x="11234813" y="3385281"/>
            <a:ext cx="810320" cy="600565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Loyalty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66BA2-2806-416B-A1BD-2168EC0EDB03}"/>
              </a:ext>
            </a:extLst>
          </p:cNvPr>
          <p:cNvSpPr txBox="1"/>
          <p:nvPr/>
        </p:nvSpPr>
        <p:spPr>
          <a:xfrm>
            <a:off x="8639046" y="629693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DFC9EF"/>
                </a:solidFill>
              </a:rPr>
              <a:t>E-commerce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CAB2B2-28BC-4AD3-8FE5-79A16D4055E5}"/>
              </a:ext>
            </a:extLst>
          </p:cNvPr>
          <p:cNvSpPr txBox="1"/>
          <p:nvPr/>
        </p:nvSpPr>
        <p:spPr>
          <a:xfrm>
            <a:off x="10833210" y="2654952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Marketing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4679243-8322-4588-B14D-D2E9098AEA3B}"/>
              </a:ext>
            </a:extLst>
          </p:cNvPr>
          <p:cNvSpPr txBox="1"/>
          <p:nvPr/>
        </p:nvSpPr>
        <p:spPr>
          <a:xfrm>
            <a:off x="10084386" y="4738642"/>
            <a:ext cx="1522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Revenue </a:t>
            </a:r>
            <a:r>
              <a:rPr lang="fr-FR" sz="1600" b="1" dirty="0" err="1">
                <a:solidFill>
                  <a:srgbClr val="DFC9EF"/>
                </a:solidFill>
              </a:rPr>
              <a:t>Mgmt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2B1D1D9-2253-44B4-BD39-6B3197B2F978}"/>
              </a:ext>
            </a:extLst>
          </p:cNvPr>
          <p:cNvSpPr txBox="1"/>
          <p:nvPr/>
        </p:nvSpPr>
        <p:spPr>
          <a:xfrm>
            <a:off x="7604834" y="3374777"/>
            <a:ext cx="1349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Central </a:t>
            </a:r>
            <a:r>
              <a:rPr lang="fr-FR" sz="1600" b="1" dirty="0" err="1">
                <a:solidFill>
                  <a:srgbClr val="DFC9EF"/>
                </a:solidFill>
              </a:rPr>
              <a:t>Reservation</a:t>
            </a:r>
            <a:r>
              <a:rPr lang="fr-FR" sz="1600" b="1" dirty="0">
                <a:solidFill>
                  <a:srgbClr val="DFC9EF"/>
                </a:solidFill>
              </a:rPr>
              <a:t> 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A2062FF-A756-4432-B250-9E07BE67CC6B}"/>
              </a:ext>
            </a:extLst>
          </p:cNvPr>
          <p:cNvSpPr txBox="1"/>
          <p:nvPr/>
        </p:nvSpPr>
        <p:spPr>
          <a:xfrm>
            <a:off x="5373325" y="2721538"/>
            <a:ext cx="1522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solidFill>
                  <a:srgbClr val="DFC9EF"/>
                </a:solidFill>
              </a:rPr>
              <a:t>Payment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C619209-8486-466B-ADDF-E3BE3CB2EF3C}"/>
              </a:ext>
            </a:extLst>
          </p:cNvPr>
          <p:cNvSpPr txBox="1"/>
          <p:nvPr/>
        </p:nvSpPr>
        <p:spPr>
          <a:xfrm>
            <a:off x="3612181" y="4653831"/>
            <a:ext cx="111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solidFill>
                  <a:srgbClr val="DFC9EF"/>
                </a:solidFill>
              </a:rPr>
              <a:t>Stay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5893FB5-D00B-4282-BB8C-3E4C4207FD7B}"/>
              </a:ext>
            </a:extLst>
          </p:cNvPr>
          <p:cNvSpPr txBox="1"/>
          <p:nvPr/>
        </p:nvSpPr>
        <p:spPr>
          <a:xfrm>
            <a:off x="6640047" y="5393195"/>
            <a:ext cx="1522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Distribution</a:t>
            </a:r>
            <a:endParaRPr lang="en-GB" sz="1600" dirty="0">
              <a:solidFill>
                <a:srgbClr val="DFC9EF"/>
              </a:solidFill>
            </a:endParaRP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9175A9D6-A0BE-4B31-B20D-10D0553FBA4E}"/>
              </a:ext>
            </a:extLst>
          </p:cNvPr>
          <p:cNvCxnSpPr>
            <a:cxnSpLocks/>
            <a:stCxn id="8" idx="3"/>
            <a:endCxn id="72" idx="0"/>
          </p:cNvCxnSpPr>
          <p:nvPr/>
        </p:nvCxnSpPr>
        <p:spPr>
          <a:xfrm rot="16200000" flipH="1">
            <a:off x="7587892" y="2677439"/>
            <a:ext cx="1263529" cy="99881"/>
          </a:xfrm>
          <a:prstGeom prst="curvedConnector3">
            <a:avLst>
              <a:gd name="adj1" fmla="val 50000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8CC4888-22D4-4E89-AB2D-54505F6D6C70}"/>
              </a:ext>
            </a:extLst>
          </p:cNvPr>
          <p:cNvCxnSpPr>
            <a:cxnSpLocks/>
            <a:stCxn id="8" idx="6"/>
            <a:endCxn id="63" idx="0"/>
          </p:cNvCxnSpPr>
          <p:nvPr/>
        </p:nvCxnSpPr>
        <p:spPr>
          <a:xfrm>
            <a:off x="10634670" y="1476604"/>
            <a:ext cx="839854" cy="1134854"/>
          </a:xfrm>
          <a:prstGeom prst="curvedConnector2">
            <a:avLst/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673AF8DB-A9F1-48C6-ABE6-3B58C6F16CF8}"/>
              </a:ext>
            </a:extLst>
          </p:cNvPr>
          <p:cNvCxnSpPr>
            <a:cxnSpLocks/>
            <a:stCxn id="8" idx="4"/>
            <a:endCxn id="67" idx="1"/>
          </p:cNvCxnSpPr>
          <p:nvPr/>
        </p:nvCxnSpPr>
        <p:spPr>
          <a:xfrm rot="16200000" flipH="1">
            <a:off x="8339757" y="3202996"/>
            <a:ext cx="2441710" cy="739756"/>
          </a:xfrm>
          <a:prstGeom prst="curvedConnector3">
            <a:avLst>
              <a:gd name="adj1" fmla="val 50000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Curved 93">
            <a:extLst>
              <a:ext uri="{FF2B5EF4-FFF2-40B4-BE49-F238E27FC236}">
                <a16:creationId xmlns:a16="http://schemas.microsoft.com/office/drawing/2014/main" id="{34E6C10F-3B10-4069-AC20-AAF22C9F9969}"/>
              </a:ext>
            </a:extLst>
          </p:cNvPr>
          <p:cNvCxnSpPr>
            <a:cxnSpLocks/>
            <a:stCxn id="72" idx="5"/>
            <a:endCxn id="67" idx="2"/>
          </p:cNvCxnSpPr>
          <p:nvPr/>
        </p:nvCxnSpPr>
        <p:spPr>
          <a:xfrm rot="16200000" flipH="1">
            <a:off x="8961598" y="4697928"/>
            <a:ext cx="755951" cy="436702"/>
          </a:xfrm>
          <a:prstGeom prst="curvedConnector2">
            <a:avLst/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45EB05DC-AD30-4F52-827A-7EAE5A8439E2}"/>
              </a:ext>
            </a:extLst>
          </p:cNvPr>
          <p:cNvCxnSpPr>
            <a:cxnSpLocks/>
            <a:stCxn id="72" idx="2"/>
            <a:endCxn id="80" idx="6"/>
          </p:cNvCxnSpPr>
          <p:nvPr/>
        </p:nvCxnSpPr>
        <p:spPr>
          <a:xfrm rot="10800000" flipV="1">
            <a:off x="5482036" y="4049880"/>
            <a:ext cx="1583181" cy="1304425"/>
          </a:xfrm>
          <a:prstGeom prst="curvedConnector3">
            <a:avLst>
              <a:gd name="adj1" fmla="val 50000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BD3EC09D-1329-4712-9B08-EF8697C6A655}"/>
              </a:ext>
            </a:extLst>
          </p:cNvPr>
          <p:cNvCxnSpPr>
            <a:cxnSpLocks/>
            <a:stCxn id="82" idx="2"/>
            <a:endCxn id="80" idx="4"/>
          </p:cNvCxnSpPr>
          <p:nvPr/>
        </p:nvCxnSpPr>
        <p:spPr>
          <a:xfrm rot="10800000" flipV="1">
            <a:off x="4244803" y="6099451"/>
            <a:ext cx="1440000" cy="9720"/>
          </a:xfrm>
          <a:prstGeom prst="curvedConnector4">
            <a:avLst>
              <a:gd name="adj1" fmla="val -2201"/>
              <a:gd name="adj2" fmla="val 3715964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AE8E80CE-CE1B-49FD-BF0A-425E14960168}"/>
              </a:ext>
            </a:extLst>
          </p:cNvPr>
          <p:cNvCxnSpPr>
            <a:cxnSpLocks/>
            <a:stCxn id="8" idx="2"/>
            <a:endCxn id="77" idx="0"/>
          </p:cNvCxnSpPr>
          <p:nvPr/>
        </p:nvCxnSpPr>
        <p:spPr>
          <a:xfrm rot="10800000" flipV="1">
            <a:off x="6108085" y="1476604"/>
            <a:ext cx="1638713" cy="1134502"/>
          </a:xfrm>
          <a:prstGeom prst="curvedConnector2">
            <a:avLst/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AAA7E05-9E87-4238-84EC-FD7C54081CBB}"/>
              </a:ext>
            </a:extLst>
          </p:cNvPr>
          <p:cNvSpPr txBox="1"/>
          <p:nvPr/>
        </p:nvSpPr>
        <p:spPr>
          <a:xfrm>
            <a:off x="11435789" y="2279583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3C2D1B3-357B-422E-9926-6A8CFB0AEEE4}"/>
              </a:ext>
            </a:extLst>
          </p:cNvPr>
          <p:cNvSpPr txBox="1"/>
          <p:nvPr/>
        </p:nvSpPr>
        <p:spPr>
          <a:xfrm>
            <a:off x="9900985" y="4335248"/>
            <a:ext cx="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16FB737-604C-4059-AD3E-EA466DFE75EF}"/>
              </a:ext>
            </a:extLst>
          </p:cNvPr>
          <p:cNvSpPr txBox="1"/>
          <p:nvPr/>
        </p:nvSpPr>
        <p:spPr>
          <a:xfrm>
            <a:off x="9356759" y="2309518"/>
            <a:ext cx="339338" cy="340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FD1F243-0C5C-4C27-A2BC-4D14B1982F59}"/>
              </a:ext>
            </a:extLst>
          </p:cNvPr>
          <p:cNvSpPr txBox="1"/>
          <p:nvPr/>
        </p:nvSpPr>
        <p:spPr>
          <a:xfrm>
            <a:off x="8225999" y="3006315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66580B5-D9A6-453A-982E-CA4C92AD9068}"/>
              </a:ext>
            </a:extLst>
          </p:cNvPr>
          <p:cNvSpPr txBox="1"/>
          <p:nvPr/>
        </p:nvSpPr>
        <p:spPr>
          <a:xfrm>
            <a:off x="7899067" y="2054708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32B9C16-A72C-4A6D-87F8-91FD1EC2F688}"/>
              </a:ext>
            </a:extLst>
          </p:cNvPr>
          <p:cNvSpPr txBox="1"/>
          <p:nvPr/>
        </p:nvSpPr>
        <p:spPr>
          <a:xfrm>
            <a:off x="6117753" y="2286308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96436F4-87FB-4B4C-AA07-D7CD08C620E3}"/>
              </a:ext>
            </a:extLst>
          </p:cNvPr>
          <p:cNvSpPr txBox="1"/>
          <p:nvPr/>
        </p:nvSpPr>
        <p:spPr>
          <a:xfrm>
            <a:off x="7454931" y="1167677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623F0E5-48CB-42D8-BD81-2EB48754DCBE}"/>
              </a:ext>
            </a:extLst>
          </p:cNvPr>
          <p:cNvSpPr txBox="1"/>
          <p:nvPr/>
        </p:nvSpPr>
        <p:spPr>
          <a:xfrm>
            <a:off x="6763471" y="4041928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953684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(Contextualized)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Services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F989B3F-D37A-4DB8-A2D9-0B9C4139494B}"/>
              </a:ext>
            </a:extLst>
          </p:cNvPr>
          <p:cNvSpPr txBox="1"/>
          <p:nvPr/>
        </p:nvSpPr>
        <p:spPr>
          <a:xfrm>
            <a:off x="5487449" y="4959947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0AD0FE8-7CD1-4839-A509-F35EC62C59C5}"/>
              </a:ext>
            </a:extLst>
          </p:cNvPr>
          <p:cNvSpPr txBox="1"/>
          <p:nvPr/>
        </p:nvSpPr>
        <p:spPr>
          <a:xfrm>
            <a:off x="10629194" y="1150504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cxnSp>
        <p:nvCxnSpPr>
          <p:cNvPr id="141" name="Connector: Curved 140">
            <a:extLst>
              <a:ext uri="{FF2B5EF4-FFF2-40B4-BE49-F238E27FC236}">
                <a16:creationId xmlns:a16="http://schemas.microsoft.com/office/drawing/2014/main" id="{15B8D9DA-8E16-4068-B088-715B52CC789D}"/>
              </a:ext>
            </a:extLst>
          </p:cNvPr>
          <p:cNvCxnSpPr>
            <a:cxnSpLocks/>
            <a:stCxn id="82" idx="0"/>
            <a:endCxn id="72" idx="4"/>
          </p:cNvCxnSpPr>
          <p:nvPr/>
        </p:nvCxnSpPr>
        <p:spPr>
          <a:xfrm rot="5400000" flipH="1" flipV="1">
            <a:off x="7503936" y="4562178"/>
            <a:ext cx="587223" cy="944100"/>
          </a:xfrm>
          <a:prstGeom prst="curvedConnector3">
            <a:avLst>
              <a:gd name="adj1" fmla="val 50000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94D6B2E1-863B-420C-B31A-66C7DE316A88}"/>
              </a:ext>
            </a:extLst>
          </p:cNvPr>
          <p:cNvSpPr txBox="1"/>
          <p:nvPr/>
        </p:nvSpPr>
        <p:spPr>
          <a:xfrm>
            <a:off x="7038979" y="4983998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7729177-CB17-4246-838E-5EFC8CF5D7EA}"/>
              </a:ext>
            </a:extLst>
          </p:cNvPr>
          <p:cNvSpPr txBox="1"/>
          <p:nvPr/>
        </p:nvSpPr>
        <p:spPr>
          <a:xfrm>
            <a:off x="8152669" y="4722187"/>
            <a:ext cx="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149" name="Flowchart: Magnetic Disk 148">
            <a:extLst>
              <a:ext uri="{FF2B5EF4-FFF2-40B4-BE49-F238E27FC236}">
                <a16:creationId xmlns:a16="http://schemas.microsoft.com/office/drawing/2014/main" id="{B6C69706-010C-444A-830B-1AF834D2864D}"/>
              </a:ext>
            </a:extLst>
          </p:cNvPr>
          <p:cNvSpPr/>
          <p:nvPr/>
        </p:nvSpPr>
        <p:spPr>
          <a:xfrm>
            <a:off x="6225872" y="5739959"/>
            <a:ext cx="928694" cy="854373"/>
          </a:xfrm>
          <a:prstGeom prst="flowChartMagneticDisk">
            <a:avLst/>
          </a:prstGeom>
          <a:solidFill>
            <a:srgbClr val="DFC9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Resorts</a:t>
            </a:r>
          </a:p>
          <a:p>
            <a:pPr algn="ctr"/>
            <a:r>
              <a:rPr lang="en-GB" sz="1200" b="1" dirty="0">
                <a:solidFill>
                  <a:schemeClr val="tx1"/>
                </a:solidFill>
              </a:rPr>
              <a:t>Referential</a:t>
            </a:r>
          </a:p>
        </p:txBody>
      </p:sp>
      <p:sp>
        <p:nvSpPr>
          <p:cNvPr id="54" name="Octagon 53">
            <a:extLst>
              <a:ext uri="{FF2B5EF4-FFF2-40B4-BE49-F238E27FC236}">
                <a16:creationId xmlns:a16="http://schemas.microsoft.com/office/drawing/2014/main" id="{99D63549-1E6B-4EED-84AE-1A309871A414}"/>
              </a:ext>
            </a:extLst>
          </p:cNvPr>
          <p:cNvSpPr/>
          <p:nvPr/>
        </p:nvSpPr>
        <p:spPr>
          <a:xfrm>
            <a:off x="9597232" y="1361117"/>
            <a:ext cx="810532" cy="58675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>
                <a:solidFill>
                  <a:schemeClr val="tx1"/>
                </a:solidFill>
                <a:latin typeface="Alte Haas Grotesk" panose="02000503000000020004" pitchFamily="2" charset="0"/>
              </a:rPr>
              <a:t>CMS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999156-410E-4A51-8348-B004561CE967}"/>
              </a:ext>
            </a:extLst>
          </p:cNvPr>
          <p:cNvSpPr txBox="1"/>
          <p:nvPr/>
        </p:nvSpPr>
        <p:spPr>
          <a:xfrm>
            <a:off x="5501420" y="6338916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8ED0F6-1223-4455-9766-BDD9AC788DEE}"/>
              </a:ext>
            </a:extLst>
          </p:cNvPr>
          <p:cNvSpPr txBox="1"/>
          <p:nvPr/>
        </p:nvSpPr>
        <p:spPr>
          <a:xfrm>
            <a:off x="4012221" y="6075294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521028-42B8-465E-8A19-4A5C8C32B09E}"/>
              </a:ext>
            </a:extLst>
          </p:cNvPr>
          <p:cNvSpPr txBox="1"/>
          <p:nvPr/>
        </p:nvSpPr>
        <p:spPr>
          <a:xfrm>
            <a:off x="9235673" y="5234260"/>
            <a:ext cx="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8F12D2-8BCB-40F1-BC50-EB34B070C172}"/>
              </a:ext>
            </a:extLst>
          </p:cNvPr>
          <p:cNvSpPr txBox="1"/>
          <p:nvPr/>
        </p:nvSpPr>
        <p:spPr>
          <a:xfrm>
            <a:off x="8853711" y="4564244"/>
            <a:ext cx="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C36BEFCD-27B5-49DF-A797-66F7B4CCFD7B}"/>
              </a:ext>
            </a:extLst>
          </p:cNvPr>
          <p:cNvSpPr txBox="1">
            <a:spLocks/>
          </p:cNvSpPr>
          <p:nvPr/>
        </p:nvSpPr>
        <p:spPr>
          <a:xfrm>
            <a:off x="9564219" y="6264663"/>
            <a:ext cx="2304464" cy="48013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</a:rPr>
              <a:t>Hospitality</a:t>
            </a:r>
          </a:p>
        </p:txBody>
      </p:sp>
    </p:spTree>
    <p:extLst>
      <p:ext uri="{BB962C8B-B14F-4D97-AF65-F5344CB8AC3E}">
        <p14:creationId xmlns:p14="http://schemas.microsoft.com/office/powerpoint/2010/main" val="1343130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896E04FE-456A-4297-B111-8B9D77C25A4B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60676" y="473921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FA02CBF6-DF9B-4E7B-A709-647959E1A56D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6CE033-65FB-4711-A080-5CF9B8C9F0A6}"/>
              </a:ext>
            </a:extLst>
          </p:cNvPr>
          <p:cNvSpPr txBox="1"/>
          <p:nvPr/>
        </p:nvSpPr>
        <p:spPr>
          <a:xfrm>
            <a:off x="1741429" y="4969957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24D0F7-55BC-407B-98AB-B4F6D5EDA8B6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0530CD-ED7D-424B-8CA9-DAA697E8655F}"/>
              </a:ext>
            </a:extLst>
          </p:cNvPr>
          <p:cNvGrpSpPr/>
          <p:nvPr/>
        </p:nvGrpSpPr>
        <p:grpSpPr>
          <a:xfrm>
            <a:off x="-1004970" y="-2187981"/>
            <a:ext cx="11455541" cy="11802707"/>
            <a:chOff x="-1004970" y="-2187981"/>
            <a:chExt cx="11455541" cy="11802707"/>
          </a:xfrm>
        </p:grpSpPr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2E000F22-633A-4FCB-BE40-19CE29ACB096}"/>
                </a:ext>
              </a:extLst>
            </p:cNvPr>
            <p:cNvSpPr/>
            <p:nvPr/>
          </p:nvSpPr>
          <p:spPr>
            <a:xfrm flipV="1">
              <a:off x="-1004970" y="-2187981"/>
              <a:ext cx="11455541" cy="11802707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602ACB4C-FD32-44AA-8680-CD5BCE6DA11E}"/>
                </a:ext>
              </a:extLst>
            </p:cNvPr>
            <p:cNvSpPr txBox="1">
              <a:spLocks/>
            </p:cNvSpPr>
            <p:nvPr/>
          </p:nvSpPr>
          <p:spPr>
            <a:xfrm>
              <a:off x="727023" y="124769"/>
              <a:ext cx="4773892" cy="33042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7200" cap="all" dirty="0">
                  <a:solidFill>
                    <a:srgbClr val="2E8EE4"/>
                  </a:solidFill>
                </a:rPr>
                <a:t>Test Driven</a:t>
              </a:r>
            </a:p>
            <a:p>
              <a:r>
                <a:rPr lang="en-US" sz="7200" cap="all" dirty="0">
                  <a:solidFill>
                    <a:srgbClr val="2E8EE4"/>
                  </a:solidFill>
                </a:rPr>
                <a:t>development</a:t>
              </a:r>
              <a:endParaRPr lang="en-GB" sz="7200" dirty="0">
                <a:solidFill>
                  <a:schemeClr val="bg1"/>
                </a:solidFill>
              </a:endParaRPr>
            </a:p>
          </p:txBody>
        </p:sp>
        <p:sp>
          <p:nvSpPr>
            <p:cNvPr id="53" name="Title 3">
              <a:extLst>
                <a:ext uri="{FF2B5EF4-FFF2-40B4-BE49-F238E27FC236}">
                  <a16:creationId xmlns:a16="http://schemas.microsoft.com/office/drawing/2014/main" id="{FA02CBF6-DF9B-4E7B-A709-647959E1A56D}"/>
                </a:ext>
              </a:extLst>
            </p:cNvPr>
            <p:cNvSpPr txBox="1">
              <a:spLocks/>
            </p:cNvSpPr>
            <p:nvPr/>
          </p:nvSpPr>
          <p:spPr>
            <a:xfrm>
              <a:off x="781318" y="4270693"/>
              <a:ext cx="3244772" cy="161555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2800" dirty="0">
                  <a:solidFill>
                    <a:schemeClr val="bg1"/>
                  </a:solidFill>
                </a:rPr>
                <a:t>Fragile tests</a:t>
              </a:r>
            </a:p>
          </p:txBody>
        </p:sp>
      </p:grpSp>
      <p:sp>
        <p:nvSpPr>
          <p:cNvPr id="59" name="Title 3">
            <a:extLst>
              <a:ext uri="{FF2B5EF4-FFF2-40B4-BE49-F238E27FC236}">
                <a16:creationId xmlns:a16="http://schemas.microsoft.com/office/drawing/2014/main" id="{2A40C172-85D9-4674-B546-61DDD1AF43A4}"/>
              </a:ext>
            </a:extLst>
          </p:cNvPr>
          <p:cNvSpPr txBox="1">
            <a:spLocks/>
          </p:cNvSpPr>
          <p:nvPr/>
        </p:nvSpPr>
        <p:spPr>
          <a:xfrm>
            <a:off x="6117035" y="1805424"/>
            <a:ext cx="5714727" cy="42332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cap="all" dirty="0"/>
              <a:t>Mitigation</a:t>
            </a:r>
          </a:p>
          <a:p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test “implementation”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</a:t>
            </a:r>
            <a:r>
              <a:rPr lang="en-US" sz="2800" dirty="0">
                <a:sym typeface="Wingdings" panose="05000000000000000000" pitchFamily="2" charset="2"/>
              </a:rPr>
              <a:t>ocus on external </a:t>
            </a:r>
            <a:r>
              <a:rPr lang="en-US" sz="2800" dirty="0" err="1">
                <a:sym typeface="Wingdings" panose="05000000000000000000" pitchFamily="2" charset="2"/>
              </a:rPr>
              <a:t>behaviours</a:t>
            </a:r>
            <a:r>
              <a:rPr lang="en-US" sz="2800" dirty="0">
                <a:sym typeface="Wingdings" panose="05000000000000000000" pitchFamily="2" charset="2"/>
              </a:rPr>
              <a:t> instead (with Outside-in TDD)</a:t>
            </a: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endParaRPr lang="en-US" sz="2800" dirty="0">
              <a:sym typeface="Wingdings" panose="05000000000000000000" pitchFamily="2" charset="2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Favor (coarse-grained unit) Acceptance tests over fine-grained unit tests</a:t>
            </a:r>
            <a:endParaRPr lang="en-US" sz="2800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B0C6950-61E4-4E09-AFBE-0B4E7A65E95B}"/>
              </a:ext>
            </a:extLst>
          </p:cNvPr>
          <p:cNvGrpSpPr/>
          <p:nvPr/>
        </p:nvGrpSpPr>
        <p:grpSpPr>
          <a:xfrm>
            <a:off x="8278993" y="3716246"/>
            <a:ext cx="1208523" cy="646331"/>
            <a:chOff x="5075798" y="3811394"/>
            <a:chExt cx="2721627" cy="145555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75C0A6F-B284-49D9-83F6-49B82AF2D874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455555"/>
              <a:chOff x="5075798" y="3811394"/>
              <a:chExt cx="2721627" cy="1455555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20C5779-216A-4150-B4D1-BA1EF7184D2F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455555"/>
                <a:chOff x="7991785" y="2943421"/>
                <a:chExt cx="3136284" cy="3035069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F37CFCC-F17D-4C5E-839F-CA15B040EA1F}"/>
                    </a:ext>
                  </a:extLst>
                </p:cNvPr>
                <p:cNvSpPr txBox="1"/>
                <p:nvPr/>
              </p:nvSpPr>
              <p:spPr>
                <a:xfrm>
                  <a:off x="9925355" y="2943421"/>
                  <a:ext cx="587690" cy="3035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78384103-B238-478D-9194-D198848578C5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9" name="Connector: Elbow 78">
                  <a:extLst>
                    <a:ext uri="{FF2B5EF4-FFF2-40B4-BE49-F238E27FC236}">
                      <a16:creationId xmlns:a16="http://schemas.microsoft.com/office/drawing/2014/main" id="{17703C1B-3102-40D5-A96D-82233ADE2E1C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665E33C9-8AB2-4B91-A0BB-AF9964E390C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F11558D7-FF4B-4429-8791-0AD6B551DD5F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Diamond 81">
                  <a:extLst>
                    <a:ext uri="{FF2B5EF4-FFF2-40B4-BE49-F238E27FC236}">
                      <a16:creationId xmlns:a16="http://schemas.microsoft.com/office/drawing/2014/main" id="{9FE75374-BD14-4BCF-9AC1-9E69BDBD49F7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821CFABF-4897-43F9-B467-DBDBD910EB1E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39708E62-C086-4D77-ACB1-8D60BAE756EF}"/>
                    </a:ext>
                  </a:extLst>
                </p:cNvPr>
                <p:cNvCxnSpPr>
                  <a:cxnSpLocks/>
                  <a:endCxn id="81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6" name="Connector: Curved 75">
                <a:extLst>
                  <a:ext uri="{FF2B5EF4-FFF2-40B4-BE49-F238E27FC236}">
                    <a16:creationId xmlns:a16="http://schemas.microsoft.com/office/drawing/2014/main" id="{D571EE55-68E8-4E08-8E32-C6C7519303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11766CB-23FE-439F-8BF8-9335350002E0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62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…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AF38A55-3035-4E1B-9793-A06C0345ED87}"/>
                </a:ext>
              </a:extLst>
            </p:cNvPr>
            <p:cNvSpPr txBox="1"/>
            <p:nvPr/>
          </p:nvSpPr>
          <p:spPr>
            <a:xfrm>
              <a:off x="6600333" y="4574838"/>
              <a:ext cx="364536" cy="589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6693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5897744" y="3242529"/>
            <a:ext cx="5139851" cy="2489110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Disclaimer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Test Coverage will be a visual help to identify blind spots in our code here</a:t>
            </a:r>
          </a:p>
          <a:p>
            <a:pPr algn="just"/>
            <a:endParaRPr lang="en-US" sz="2400" b="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It doesn’t mean that test coverage is a must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872053" y="1647538"/>
            <a:ext cx="4073331" cy="346716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61933" y="4179326"/>
            <a:ext cx="542085" cy="322517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17741" y="2255127"/>
            <a:ext cx="383071" cy="31090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5DECDFC-D28A-4E71-9CA2-8AF9CB62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53" y="1500997"/>
            <a:ext cx="550916" cy="519238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DC7D20-2C09-459A-B475-A292556B29A4}"/>
              </a:ext>
            </a:extLst>
          </p:cNvPr>
          <p:cNvCxnSpPr>
            <a:cxnSpLocks/>
          </p:cNvCxnSpPr>
          <p:nvPr/>
        </p:nvCxnSpPr>
        <p:spPr>
          <a:xfrm>
            <a:off x="7232908" y="1905101"/>
            <a:ext cx="214564" cy="168048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0AE528-A9F2-440C-9BBF-D62CC5FAC4F4}"/>
              </a:ext>
            </a:extLst>
          </p:cNvPr>
          <p:cNvSpPr txBox="1"/>
          <p:nvPr/>
        </p:nvSpPr>
        <p:spPr>
          <a:xfrm>
            <a:off x="7226576" y="1737558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685654" y="1708071"/>
            <a:ext cx="1204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82956-BFA2-49C9-AD92-48BB1F5051BF}"/>
              </a:ext>
            </a:extLst>
          </p:cNvPr>
          <p:cNvSpPr txBox="1"/>
          <p:nvPr/>
        </p:nvSpPr>
        <p:spPr>
          <a:xfrm>
            <a:off x="7936662" y="1267097"/>
            <a:ext cx="187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Our </a:t>
            </a:r>
            <a:r>
              <a:rPr lang="en-GB" sz="16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WeB</a:t>
            </a:r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API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04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ctagon 39">
            <a:extLst>
              <a:ext uri="{FF2B5EF4-FFF2-40B4-BE49-F238E27FC236}">
                <a16:creationId xmlns:a16="http://schemas.microsoft.com/office/drawing/2014/main" id="{02114D7E-899D-4DDB-9C8F-6C55AC3421AA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E4EF6D25-0554-4242-A540-B9F7AA466E99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91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3">
            <a:extLst>
              <a:ext uri="{FF2B5EF4-FFF2-40B4-BE49-F238E27FC236}">
                <a16:creationId xmlns:a16="http://schemas.microsoft.com/office/drawing/2014/main" id="{4700500C-59CC-498F-A9FC-FB6C022FC4D5}"/>
              </a:ext>
            </a:extLst>
          </p:cNvPr>
          <p:cNvSpPr txBox="1">
            <a:spLocks/>
          </p:cNvSpPr>
          <p:nvPr/>
        </p:nvSpPr>
        <p:spPr>
          <a:xfrm>
            <a:off x="3969357" y="4921315"/>
            <a:ext cx="5484646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infra code (i.e. Adapters)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C59400"/>
                </a:solidFill>
              </a:rPr>
              <a:t>contract (integration) tests</a:t>
            </a:r>
            <a:endParaRPr lang="en-GB" sz="1600" dirty="0">
              <a:solidFill>
                <a:srgbClr val="C59400"/>
              </a:solidFill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CF3DD1BC-E27A-4856-B04C-E7A654C85B26}"/>
              </a:ext>
            </a:extLst>
          </p:cNvPr>
          <p:cNvCxnSpPr>
            <a:cxnSpLocks/>
          </p:cNvCxnSpPr>
          <p:nvPr/>
        </p:nvCxnSpPr>
        <p:spPr>
          <a:xfrm rot="9720000" flipV="1">
            <a:off x="5251827" y="2908438"/>
            <a:ext cx="2354139" cy="1728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539C3DC8-335F-4905-A210-6A2094F8083E}"/>
              </a:ext>
            </a:extLst>
          </p:cNvPr>
          <p:cNvCxnSpPr>
            <a:cxnSpLocks/>
          </p:cNvCxnSpPr>
          <p:nvPr/>
        </p:nvCxnSpPr>
        <p:spPr>
          <a:xfrm rot="7140000">
            <a:off x="9324777" y="4833337"/>
            <a:ext cx="709233" cy="252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ctagon 41">
            <a:extLst>
              <a:ext uri="{FF2B5EF4-FFF2-40B4-BE49-F238E27FC236}">
                <a16:creationId xmlns:a16="http://schemas.microsoft.com/office/drawing/2014/main" id="{718B2BCA-33B3-44F0-A7E6-62CAC62B5BE6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666C39D-C8C2-43DD-8FAB-D7EA1D732347}"/>
              </a:ext>
            </a:extLst>
          </p:cNvPr>
          <p:cNvSpPr/>
          <p:nvPr/>
        </p:nvSpPr>
        <p:spPr>
          <a:xfrm rot="18900000">
            <a:off x="7328554" y="2086802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0F90847-F730-45F1-8670-DB6DDEAF3480}"/>
              </a:ext>
            </a:extLst>
          </p:cNvPr>
          <p:cNvSpPr/>
          <p:nvPr/>
        </p:nvSpPr>
        <p:spPr>
          <a:xfrm rot="18900000">
            <a:off x="9957789" y="4251624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9258B1DD-B699-49C3-ABDD-67B66FAC00DC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75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D4592D0-D292-4CBF-B870-211641C0C4A2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6A0BA11-9019-474C-8571-C5CB91B2B2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6ADC13B-7A11-49B5-903A-97C67E505B13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210605" y="4292772"/>
                <a:chExt cx="887039" cy="470903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210605" y="4292772"/>
                  <a:ext cx="857375" cy="470903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850457" y="4409372"/>
                  <a:ext cx="247187" cy="96813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92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D4592D0-D292-4CBF-B870-211641C0C4A2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6A0BA11-9019-474C-8571-C5CB91B2B2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6ADC13B-7A11-49B5-903A-97C67E505B13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210605" y="4292772"/>
                <a:chExt cx="887039" cy="470903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210605" y="4292772"/>
                  <a:ext cx="857375" cy="470903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850457" y="4409372"/>
                  <a:ext cx="247187" cy="96813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D2BA42B-3647-44B0-B45D-16FF642D4212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0" name="Title 3">
            <a:extLst>
              <a:ext uri="{FF2B5EF4-FFF2-40B4-BE49-F238E27FC236}">
                <a16:creationId xmlns:a16="http://schemas.microsoft.com/office/drawing/2014/main" id="{98A29B58-0CD4-48BF-B5F1-73B0002E37A5}"/>
              </a:ext>
            </a:extLst>
          </p:cNvPr>
          <p:cNvSpPr txBox="1">
            <a:spLocks/>
          </p:cNvSpPr>
          <p:nvPr/>
        </p:nvSpPr>
        <p:spPr>
          <a:xfrm>
            <a:off x="6117035" y="1805424"/>
            <a:ext cx="5714727" cy="4233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cap="all" dirty="0"/>
              <a:t>Mitigation</a:t>
            </a:r>
          </a:p>
          <a:p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Detect bugs in Adaptors </a:t>
            </a:r>
            <a:br>
              <a:rPr lang="en-US" sz="2800" dirty="0"/>
            </a:br>
            <a:r>
              <a:rPr lang="en-US" sz="2800" dirty="0"/>
              <a:t>via our beloved    Acceptance tests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 the Adaptors code and stub only the I/</a:t>
            </a:r>
            <a:r>
              <a:rPr lang="en-US" sz="2800" dirty="0" err="1"/>
              <a:t>Os</a:t>
            </a: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D94E7A6-69E0-4BF3-A60D-1659F01F9482}"/>
              </a:ext>
            </a:extLst>
          </p:cNvPr>
          <p:cNvSpPr/>
          <p:nvPr/>
        </p:nvSpPr>
        <p:spPr>
          <a:xfrm>
            <a:off x="7910973" y="2646864"/>
            <a:ext cx="830195" cy="341571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BUGS</a:t>
            </a:r>
            <a:endParaRPr lang="en-GB" sz="16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FC14014F-9B5E-477E-844E-9785C48A0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05" y="3039568"/>
            <a:ext cx="297527" cy="2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46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037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</a:t>
            </a:r>
            <a:r>
              <a:rPr lang="en-US" sz="7200" cap="all" dirty="0" err="1">
                <a:solidFill>
                  <a:srgbClr val="2E8EE4"/>
                </a:solidFill>
              </a:rPr>
              <a:t>loveS</a:t>
            </a:r>
            <a:r>
              <a:rPr lang="en-US" sz="7200" cap="all" dirty="0">
                <a:solidFill>
                  <a:srgbClr val="2E8EE4"/>
                </a:solidFill>
              </a:rPr>
              <a:t>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676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</p:spTree>
    <p:extLst>
      <p:ext uri="{BB962C8B-B14F-4D97-AF65-F5344CB8AC3E}">
        <p14:creationId xmlns:p14="http://schemas.microsoft.com/office/powerpoint/2010/main" val="1813341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7214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618" y="5067808"/>
            <a:ext cx="9675829" cy="1561000"/>
          </a:xfrm>
        </p:spPr>
        <p:txBody>
          <a:bodyPr anchor="t"/>
          <a:lstStyle/>
          <a:p>
            <a:r>
              <a:rPr lang="en-GB" dirty="0"/>
              <a:t>Outside-in Diamond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B22A6-505D-4E3F-9820-2486B66B0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620" y="5067808"/>
            <a:ext cx="910390" cy="91039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A464568-489B-4A5F-B1DE-BA6169E3744A}"/>
              </a:ext>
            </a:extLst>
          </p:cNvPr>
          <p:cNvGrpSpPr/>
          <p:nvPr/>
        </p:nvGrpSpPr>
        <p:grpSpPr>
          <a:xfrm>
            <a:off x="1186648" y="1665840"/>
            <a:ext cx="5722151" cy="3300369"/>
            <a:chOff x="1186648" y="1665840"/>
            <a:chExt cx="5722151" cy="33003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76A482-16C4-4D14-ABF3-35F11F86211A}"/>
                </a:ext>
              </a:extLst>
            </p:cNvPr>
            <p:cNvSpPr txBox="1"/>
            <p:nvPr/>
          </p:nvSpPr>
          <p:spPr>
            <a:xfrm>
              <a:off x="1186648" y="1665840"/>
              <a:ext cx="57221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DK More Or Less" pitchFamily="50" charset="0"/>
                </a:rPr>
                <a:t>Born from observing the behavior of people around us (over and over and over again)</a:t>
              </a:r>
              <a:endParaRPr lang="en-GB" sz="2400" dirty="0">
                <a:solidFill>
                  <a:schemeClr val="bg1"/>
                </a:solidFill>
                <a:latin typeface="DK More Or Less" pitchFamily="50" charset="0"/>
              </a:endParaRPr>
            </a:p>
          </p:txBody>
        </p: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C0532FD3-EDF0-453E-9897-90945C9308FA}"/>
                </a:ext>
              </a:extLst>
            </p:cNvPr>
            <p:cNvCxnSpPr>
              <a:cxnSpLocks/>
            </p:cNvCxnSpPr>
            <p:nvPr/>
          </p:nvCxnSpPr>
          <p:spPr>
            <a:xfrm>
              <a:off x="2266463" y="2680678"/>
              <a:ext cx="2398225" cy="2285531"/>
            </a:xfrm>
            <a:prstGeom prst="curvedConnector2">
              <a:avLst/>
            </a:prstGeom>
            <a:ln w="3492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47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6215BA-89B0-4E79-88E1-BEFAA76DB7B6}"/>
              </a:ext>
            </a:extLst>
          </p:cNvPr>
          <p:cNvSpPr txBox="1"/>
          <p:nvPr/>
        </p:nvSpPr>
        <p:spPr>
          <a:xfrm>
            <a:off x="7437270" y="2369410"/>
            <a:ext cx="3368012" cy="3782744"/>
          </a:xfrm>
          <a:prstGeom prst="rect">
            <a:avLst/>
          </a:prstGeom>
          <a:solidFill>
            <a:schemeClr val="tx1">
              <a:alpha val="74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Easy to test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Protect Domain code from Infra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Quick feedback </a:t>
            </a:r>
            <a:b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(carpaccio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-</a:t>
            </a: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style slicing)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Allow late 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architectural decisions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Composable: </a:t>
            </a:r>
            <a:b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modular-monolith ready</a:t>
            </a:r>
          </a:p>
        </p:txBody>
      </p:sp>
    </p:spTree>
    <p:extLst>
      <p:ext uri="{BB962C8B-B14F-4D97-AF65-F5344CB8AC3E}">
        <p14:creationId xmlns:p14="http://schemas.microsoft.com/office/powerpoint/2010/main" val="399414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Single Corner Snipped 87">
            <a:extLst>
              <a:ext uri="{FF2B5EF4-FFF2-40B4-BE49-F238E27FC236}">
                <a16:creationId xmlns:a16="http://schemas.microsoft.com/office/drawing/2014/main" id="{C55AEB26-9B7E-4064-9E80-6D251AF8861A}"/>
              </a:ext>
            </a:extLst>
          </p:cNvPr>
          <p:cNvSpPr/>
          <p:nvPr/>
        </p:nvSpPr>
        <p:spPr>
          <a:xfrm>
            <a:off x="6920285" y="15317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0B6C7A-8F3E-4BDA-A02A-DFB7642D6241}"/>
              </a:ext>
            </a:extLst>
          </p:cNvPr>
          <p:cNvCxnSpPr>
            <a:cxnSpLocks/>
            <a:stCxn id="88" idx="0"/>
          </p:cNvCxnSpPr>
          <p:nvPr/>
        </p:nvCxnSpPr>
        <p:spPr>
          <a:xfrm>
            <a:off x="7573428" y="1803965"/>
            <a:ext cx="857991" cy="13464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FA6FB438-4E5C-41E9-81A3-01E903DD6170}"/>
              </a:ext>
            </a:extLst>
          </p:cNvPr>
          <p:cNvSpPr/>
          <p:nvPr/>
        </p:nvSpPr>
        <p:spPr>
          <a:xfrm>
            <a:off x="7778276" y="8303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3A0B832-A978-4039-8D8E-B1A14CFC9A70}"/>
              </a:ext>
            </a:extLst>
          </p:cNvPr>
          <p:cNvCxnSpPr>
            <a:cxnSpLocks/>
            <a:stCxn id="91" idx="1"/>
          </p:cNvCxnSpPr>
          <p:nvPr/>
        </p:nvCxnSpPr>
        <p:spPr>
          <a:xfrm>
            <a:off x="8104848" y="1374848"/>
            <a:ext cx="398603" cy="17646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Single Corner Snipped 97">
            <a:extLst>
              <a:ext uri="{FF2B5EF4-FFF2-40B4-BE49-F238E27FC236}">
                <a16:creationId xmlns:a16="http://schemas.microsoft.com/office/drawing/2014/main" id="{A1D86CC7-5285-4E77-B776-0E899B219767}"/>
              </a:ext>
            </a:extLst>
          </p:cNvPr>
          <p:cNvSpPr/>
          <p:nvPr/>
        </p:nvSpPr>
        <p:spPr>
          <a:xfrm>
            <a:off x="6250633" y="21815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2D78861-9A7A-4924-8003-C0A80C3E4FD1}"/>
              </a:ext>
            </a:extLst>
          </p:cNvPr>
          <p:cNvCxnSpPr>
            <a:cxnSpLocks/>
            <a:stCxn id="98" idx="0"/>
          </p:cNvCxnSpPr>
          <p:nvPr/>
        </p:nvCxnSpPr>
        <p:spPr>
          <a:xfrm>
            <a:off x="6903776" y="2453765"/>
            <a:ext cx="1500355" cy="7401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23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ctagon 36">
            <a:extLst>
              <a:ext uri="{FF2B5EF4-FFF2-40B4-BE49-F238E27FC236}">
                <a16:creationId xmlns:a16="http://schemas.microsoft.com/office/drawing/2014/main" id="{561D815F-57AC-4FA5-BCA6-EE7C221C2EFF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54891" y="4061508"/>
            <a:ext cx="566994" cy="567988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24E842-A3E5-4ABD-B13C-C2DE8B4E6771}"/>
              </a:ext>
            </a:extLst>
          </p:cNvPr>
          <p:cNvCxnSpPr>
            <a:cxnSpLocks/>
            <a:stCxn id="51" idx="1"/>
            <a:endCxn id="23" idx="1"/>
          </p:cNvCxnSpPr>
          <p:nvPr/>
        </p:nvCxnSpPr>
        <p:spPr>
          <a:xfrm>
            <a:off x="7413013" y="2162464"/>
            <a:ext cx="587799" cy="40356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29E5C25-EAC3-4CCA-83AE-E9F324A61C76}"/>
              </a:ext>
            </a:extLst>
          </p:cNvPr>
          <p:cNvGrpSpPr/>
          <p:nvPr/>
        </p:nvGrpSpPr>
        <p:grpSpPr>
          <a:xfrm>
            <a:off x="6283565" y="1116235"/>
            <a:ext cx="1896683" cy="1948489"/>
            <a:chOff x="6283565" y="1116235"/>
            <a:chExt cx="1896683" cy="19484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67AEB5-AD86-425E-BD13-C99284BA97F0}"/>
                </a:ext>
              </a:extLst>
            </p:cNvPr>
            <p:cNvGrpSpPr/>
            <p:nvPr/>
          </p:nvGrpSpPr>
          <p:grpSpPr>
            <a:xfrm>
              <a:off x="6283565" y="2320352"/>
              <a:ext cx="832095" cy="744372"/>
              <a:chOff x="6322835" y="2292302"/>
              <a:chExt cx="832095" cy="744372"/>
            </a:xfrm>
          </p:grpSpPr>
          <p:sp>
            <p:nvSpPr>
              <p:cNvPr id="61" name="Rectangle: Single Corner Snipped 60">
                <a:extLst>
                  <a:ext uri="{FF2B5EF4-FFF2-40B4-BE49-F238E27FC236}">
                    <a16:creationId xmlns:a16="http://schemas.microsoft.com/office/drawing/2014/main" id="{137664BA-7004-4DF0-BC89-3198ED26A28B}"/>
                  </a:ext>
                </a:extLst>
              </p:cNvPr>
              <p:cNvSpPr/>
              <p:nvPr/>
            </p:nvSpPr>
            <p:spPr>
              <a:xfrm>
                <a:off x="6322835" y="249216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2" name="Rectangle: Single Corner Snipped 61">
                <a:extLst>
                  <a:ext uri="{FF2B5EF4-FFF2-40B4-BE49-F238E27FC236}">
                    <a16:creationId xmlns:a16="http://schemas.microsoft.com/office/drawing/2014/main" id="{4980C380-9E7E-4547-B28B-9FC39C4551DA}"/>
                  </a:ext>
                </a:extLst>
              </p:cNvPr>
              <p:cNvSpPr/>
              <p:nvPr/>
            </p:nvSpPr>
            <p:spPr>
              <a:xfrm>
                <a:off x="6399362" y="240398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3" name="Rectangle: Single Corner Snipped 62">
                <a:extLst>
                  <a:ext uri="{FF2B5EF4-FFF2-40B4-BE49-F238E27FC236}">
                    <a16:creationId xmlns:a16="http://schemas.microsoft.com/office/drawing/2014/main" id="{260ACA40-FE28-448D-A506-E6C6CE21E53F}"/>
                  </a:ext>
                </a:extLst>
              </p:cNvPr>
              <p:cNvSpPr/>
              <p:nvPr/>
            </p:nvSpPr>
            <p:spPr>
              <a:xfrm>
                <a:off x="6501787" y="2292302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33F6AC-EE76-49EE-B417-ADB4EE396A2B}"/>
                </a:ext>
              </a:extLst>
            </p:cNvPr>
            <p:cNvGrpSpPr/>
            <p:nvPr/>
          </p:nvGrpSpPr>
          <p:grpSpPr>
            <a:xfrm>
              <a:off x="6560456" y="1116235"/>
              <a:ext cx="1619792" cy="1642363"/>
              <a:chOff x="7056064" y="555523"/>
              <a:chExt cx="1619792" cy="1642363"/>
            </a:xfrm>
          </p:grpSpPr>
          <p:sp>
            <p:nvSpPr>
              <p:cNvPr id="38" name="Rectangle: Single Corner Snipped 37">
                <a:extLst>
                  <a:ext uri="{FF2B5EF4-FFF2-40B4-BE49-F238E27FC236}">
                    <a16:creationId xmlns:a16="http://schemas.microsoft.com/office/drawing/2014/main" id="{B968CBAC-0015-4B91-9EB6-CBF8E554D146}"/>
                  </a:ext>
                </a:extLst>
              </p:cNvPr>
              <p:cNvSpPr/>
              <p:nvPr/>
            </p:nvSpPr>
            <p:spPr>
              <a:xfrm>
                <a:off x="7056064" y="1653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2" name="Rectangle: Single Corner Snipped 41">
                <a:extLst>
                  <a:ext uri="{FF2B5EF4-FFF2-40B4-BE49-F238E27FC236}">
                    <a16:creationId xmlns:a16="http://schemas.microsoft.com/office/drawing/2014/main" id="{4BAF1697-831C-4BAE-8F0F-02C0E43177A9}"/>
                  </a:ext>
                </a:extLst>
              </p:cNvPr>
              <p:cNvSpPr/>
              <p:nvPr/>
            </p:nvSpPr>
            <p:spPr>
              <a:xfrm>
                <a:off x="7132591" y="156520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Rectangle: Single Corner Snipped 44">
                <a:extLst>
                  <a:ext uri="{FF2B5EF4-FFF2-40B4-BE49-F238E27FC236}">
                    <a16:creationId xmlns:a16="http://schemas.microsoft.com/office/drawing/2014/main" id="{01602177-FE0E-4B38-BB26-4F3DFB28FBCC}"/>
                  </a:ext>
                </a:extLst>
              </p:cNvPr>
              <p:cNvSpPr/>
              <p:nvPr/>
            </p:nvSpPr>
            <p:spPr>
              <a:xfrm>
                <a:off x="7235016" y="1453514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6" name="Rectangle: Single Corner Snipped 45">
                <a:extLst>
                  <a:ext uri="{FF2B5EF4-FFF2-40B4-BE49-F238E27FC236}">
                    <a16:creationId xmlns:a16="http://schemas.microsoft.com/office/drawing/2014/main" id="{9A5EEAC3-569D-4D70-8097-0A109AF0AAE1}"/>
                  </a:ext>
                </a:extLst>
              </p:cNvPr>
              <p:cNvSpPr/>
              <p:nvPr/>
            </p:nvSpPr>
            <p:spPr>
              <a:xfrm>
                <a:off x="7317776" y="1351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8" name="Rectangle: Single Corner Snipped 47">
                <a:extLst>
                  <a:ext uri="{FF2B5EF4-FFF2-40B4-BE49-F238E27FC236}">
                    <a16:creationId xmlns:a16="http://schemas.microsoft.com/office/drawing/2014/main" id="{C50ACC7E-906C-454A-963D-7BE8B59C2EDE}"/>
                  </a:ext>
                </a:extLst>
              </p:cNvPr>
              <p:cNvSpPr/>
              <p:nvPr/>
            </p:nvSpPr>
            <p:spPr>
              <a:xfrm>
                <a:off x="7394303" y="126334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9" name="Rectangle: Single Corner Snipped 48">
                <a:extLst>
                  <a:ext uri="{FF2B5EF4-FFF2-40B4-BE49-F238E27FC236}">
                    <a16:creationId xmlns:a16="http://schemas.microsoft.com/office/drawing/2014/main" id="{11857260-DE14-4C0C-A9C4-A25CE7810800}"/>
                  </a:ext>
                </a:extLst>
              </p:cNvPr>
              <p:cNvSpPr/>
              <p:nvPr/>
            </p:nvSpPr>
            <p:spPr>
              <a:xfrm>
                <a:off x="7496728" y="1151657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1" name="Rectangle: Single Corner Snipped 50">
                <a:extLst>
                  <a:ext uri="{FF2B5EF4-FFF2-40B4-BE49-F238E27FC236}">
                    <a16:creationId xmlns:a16="http://schemas.microsoft.com/office/drawing/2014/main" id="{BF6C7652-B605-42C7-AFAF-FB02C70A0482}"/>
                  </a:ext>
                </a:extLst>
              </p:cNvPr>
              <p:cNvSpPr/>
              <p:nvPr/>
            </p:nvSpPr>
            <p:spPr>
              <a:xfrm>
                <a:off x="7582049" y="105724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2" name="Rectangle: Single Corner Snipped 51">
                <a:extLst>
                  <a:ext uri="{FF2B5EF4-FFF2-40B4-BE49-F238E27FC236}">
                    <a16:creationId xmlns:a16="http://schemas.microsoft.com/office/drawing/2014/main" id="{A6F30753-CDE9-4D75-8B73-40C6DD6AE59A}"/>
                  </a:ext>
                </a:extLst>
              </p:cNvPr>
              <p:cNvSpPr/>
              <p:nvPr/>
            </p:nvSpPr>
            <p:spPr>
              <a:xfrm>
                <a:off x="7658576" y="96906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3" name="Rectangle: Single Corner Snipped 52">
                <a:extLst>
                  <a:ext uri="{FF2B5EF4-FFF2-40B4-BE49-F238E27FC236}">
                    <a16:creationId xmlns:a16="http://schemas.microsoft.com/office/drawing/2014/main" id="{D21C775E-CF48-4683-994B-A65E03619F58}"/>
                  </a:ext>
                </a:extLst>
              </p:cNvPr>
              <p:cNvSpPr/>
              <p:nvPr/>
            </p:nvSpPr>
            <p:spPr>
              <a:xfrm>
                <a:off x="7761001" y="857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5" name="Rectangle: Single Corner Snipped 54">
                <a:extLst>
                  <a:ext uri="{FF2B5EF4-FFF2-40B4-BE49-F238E27FC236}">
                    <a16:creationId xmlns:a16="http://schemas.microsoft.com/office/drawing/2014/main" id="{99C3C80A-7C0F-4869-9EF0-6392E8AB1867}"/>
                  </a:ext>
                </a:extLst>
              </p:cNvPr>
              <p:cNvSpPr/>
              <p:nvPr/>
            </p:nvSpPr>
            <p:spPr>
              <a:xfrm>
                <a:off x="7843761" y="75538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6" name="Rectangle: Single Corner Snipped 55">
                <a:extLst>
                  <a:ext uri="{FF2B5EF4-FFF2-40B4-BE49-F238E27FC236}">
                    <a16:creationId xmlns:a16="http://schemas.microsoft.com/office/drawing/2014/main" id="{F9BA9CED-E0A8-4373-8F39-A0EB44349E78}"/>
                  </a:ext>
                </a:extLst>
              </p:cNvPr>
              <p:cNvSpPr/>
              <p:nvPr/>
            </p:nvSpPr>
            <p:spPr>
              <a:xfrm>
                <a:off x="7920288" y="66720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8" name="Rectangle: Single Corner Snipped 57">
                <a:extLst>
                  <a:ext uri="{FF2B5EF4-FFF2-40B4-BE49-F238E27FC236}">
                    <a16:creationId xmlns:a16="http://schemas.microsoft.com/office/drawing/2014/main" id="{5ED9CFD4-6779-417E-BD33-AA0AC99C1428}"/>
                  </a:ext>
                </a:extLst>
              </p:cNvPr>
              <p:cNvSpPr/>
              <p:nvPr/>
            </p:nvSpPr>
            <p:spPr>
              <a:xfrm>
                <a:off x="8022713" y="555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023705" y="4355746"/>
            <a:ext cx="64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cap="all" dirty="0">
                <a:solidFill>
                  <a:schemeClr val="bg1"/>
                </a:solidFill>
              </a:rPr>
              <a:t>Stub</a:t>
            </a:r>
            <a:endParaRPr lang="en-GB" sz="1600" b="1" cap="all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D82698-8854-4A9A-B725-6B66E99AD274}"/>
              </a:ext>
            </a:extLst>
          </p:cNvPr>
          <p:cNvSpPr txBox="1"/>
          <p:nvPr/>
        </p:nvSpPr>
        <p:spPr>
          <a:xfrm>
            <a:off x="7775924" y="2875038"/>
            <a:ext cx="2253291" cy="1012755"/>
          </a:xfrm>
          <a:prstGeom prst="rect">
            <a:avLst/>
          </a:prstGeom>
          <a:noFill/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100% covered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by Acceptance Tests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398096" y="490091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3E69DB-8ED7-42D1-ABBB-DD9456F16E54}"/>
              </a:ext>
            </a:extLst>
          </p:cNvPr>
          <p:cNvGrpSpPr/>
          <p:nvPr/>
        </p:nvGrpSpPr>
        <p:grpSpPr>
          <a:xfrm>
            <a:off x="3047765" y="5832045"/>
            <a:ext cx="1849050" cy="542238"/>
            <a:chOff x="3400383" y="5696309"/>
            <a:chExt cx="2416122" cy="70853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37AB3D-09ED-4C22-AF16-0511E71AD9F7}"/>
                </a:ext>
              </a:extLst>
            </p:cNvPr>
            <p:cNvGrpSpPr/>
            <p:nvPr/>
          </p:nvGrpSpPr>
          <p:grpSpPr>
            <a:xfrm>
              <a:off x="3400383" y="5696309"/>
              <a:ext cx="1120226" cy="615321"/>
              <a:chOff x="7290288" y="5862572"/>
              <a:chExt cx="632111" cy="34720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2460A3D-85D5-4838-8213-0C1CC5A996A1}"/>
                  </a:ext>
                </a:extLst>
              </p:cNvPr>
              <p:cNvSpPr/>
              <p:nvPr/>
            </p:nvSpPr>
            <p:spPr>
              <a:xfrm rot="18900000">
                <a:off x="7330416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sz="700" b="1" dirty="0" err="1">
                    <a:solidFill>
                      <a:schemeClr val="tx1"/>
                    </a:solidFill>
                  </a:rPr>
                  <a:t>Left</a:t>
                </a:r>
                <a:r>
                  <a:rPr lang="fr-FR" sz="700" b="1" dirty="0">
                    <a:solidFill>
                      <a:schemeClr val="tx1"/>
                    </a:solidFill>
                  </a:rPr>
                  <a:t> Adapter</a:t>
                </a:r>
                <a:endParaRPr lang="en-GB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9528FFF-C906-40CA-895E-2661737F3E1D}"/>
                  </a:ext>
                </a:extLst>
              </p:cNvPr>
              <p:cNvSpPr/>
              <p:nvPr/>
            </p:nvSpPr>
            <p:spPr>
              <a:xfrm rot="18900000">
                <a:off x="7290288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6127A91-E97A-4E34-9E31-D45AB715FAF8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4335466" y="5977246"/>
              <a:ext cx="907852" cy="20262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F2923EC-E08D-46E4-A03C-A838BEBFD5F1}"/>
                </a:ext>
              </a:extLst>
            </p:cNvPr>
            <p:cNvGrpSpPr/>
            <p:nvPr/>
          </p:nvGrpSpPr>
          <p:grpSpPr>
            <a:xfrm>
              <a:off x="5066047" y="5738322"/>
              <a:ext cx="750458" cy="666520"/>
              <a:chOff x="5983840" y="4933334"/>
              <a:chExt cx="855143" cy="759496"/>
            </a:xfrm>
          </p:grpSpPr>
          <p:sp>
            <p:nvSpPr>
              <p:cNvPr id="89" name="Rectangle: Single Corner Snipped 88">
                <a:extLst>
                  <a:ext uri="{FF2B5EF4-FFF2-40B4-BE49-F238E27FC236}">
                    <a16:creationId xmlns:a16="http://schemas.microsoft.com/office/drawing/2014/main" id="{2AEC8F3C-4D26-45F1-9247-BB98138908F9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0" name="Rectangle: Single Corner Snipped 89">
                <a:extLst>
                  <a:ext uri="{FF2B5EF4-FFF2-40B4-BE49-F238E27FC236}">
                    <a16:creationId xmlns:a16="http://schemas.microsoft.com/office/drawing/2014/main" id="{0CE8C81C-185F-44E6-BDE6-C57B446DACA6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1" name="Rectangle: Single Corner Snipped 90">
                <a:extLst>
                  <a:ext uri="{FF2B5EF4-FFF2-40B4-BE49-F238E27FC236}">
                    <a16:creationId xmlns:a16="http://schemas.microsoft.com/office/drawing/2014/main" id="{D26128AA-7336-4204-8DAE-C0C70E7D887D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D9DEFD-16A2-4663-B6A6-4F73958CB355}"/>
              </a:ext>
            </a:extLst>
          </p:cNvPr>
          <p:cNvGrpSpPr/>
          <p:nvPr/>
        </p:nvGrpSpPr>
        <p:grpSpPr>
          <a:xfrm>
            <a:off x="6145463" y="5292189"/>
            <a:ext cx="2245539" cy="875232"/>
            <a:chOff x="6683816" y="5163597"/>
            <a:chExt cx="2934207" cy="11436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68B630-93E7-4E4B-B4E0-27DF72C993B2}"/>
                </a:ext>
              </a:extLst>
            </p:cNvPr>
            <p:cNvGrpSpPr/>
            <p:nvPr/>
          </p:nvGrpSpPr>
          <p:grpSpPr>
            <a:xfrm>
              <a:off x="6683816" y="5163597"/>
              <a:ext cx="2467069" cy="765738"/>
              <a:chOff x="6683816" y="5299329"/>
              <a:chExt cx="2467069" cy="765738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7999869" y="5331971"/>
                <a:ext cx="1120226" cy="615321"/>
                <a:chOff x="7290288" y="5862572"/>
                <a:chExt cx="63211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7330416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fr-FR" sz="7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7290288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0739" y="5427517"/>
                <a:ext cx="1104265" cy="304511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6683816" y="5299329"/>
                <a:ext cx="845371" cy="765738"/>
                <a:chOff x="5983840" y="4820275"/>
                <a:chExt cx="963296" cy="872555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3" y="4820275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8827890" y="5492076"/>
                <a:ext cx="322995" cy="126504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408ACFA-5690-4BEC-89D5-DFA50B8441E5}"/>
                </a:ext>
              </a:extLst>
            </p:cNvPr>
            <p:cNvGrpSpPr/>
            <p:nvPr/>
          </p:nvGrpSpPr>
          <p:grpSpPr>
            <a:xfrm>
              <a:off x="8783211" y="5670876"/>
              <a:ext cx="834812" cy="636372"/>
              <a:chOff x="8783211" y="5670876"/>
              <a:chExt cx="834812" cy="636372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3211" y="5674836"/>
                <a:ext cx="448929" cy="382843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8920879" y="5670876"/>
                <a:ext cx="697144" cy="28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9249421" y="6000778"/>
                <a:ext cx="360050" cy="306470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6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</p:grp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63B34CF-4017-4E13-BE83-F0EBDEF49E58}"/>
              </a:ext>
            </a:extLst>
          </p:cNvPr>
          <p:cNvCxnSpPr>
            <a:cxnSpLocks/>
          </p:cNvCxnSpPr>
          <p:nvPr/>
        </p:nvCxnSpPr>
        <p:spPr>
          <a:xfrm>
            <a:off x="4985614" y="5213604"/>
            <a:ext cx="1574842" cy="1388116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3">
            <a:extLst>
              <a:ext uri="{FF2B5EF4-FFF2-40B4-BE49-F238E27FC236}">
                <a16:creationId xmlns:a16="http://schemas.microsoft.com/office/drawing/2014/main" id="{C711A546-CD12-4ED7-8918-58EDAF55136F}"/>
              </a:ext>
            </a:extLst>
          </p:cNvPr>
          <p:cNvSpPr txBox="1">
            <a:spLocks/>
          </p:cNvSpPr>
          <p:nvPr/>
        </p:nvSpPr>
        <p:spPr>
          <a:xfrm>
            <a:off x="8965635" y="5239630"/>
            <a:ext cx="2885441" cy="1196804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Because integration tests are slow &amp; boring 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ED76CBE-367B-4F2D-979D-E7E55982023A}"/>
              </a:ext>
            </a:extLst>
          </p:cNvPr>
          <p:cNvSpPr/>
          <p:nvPr/>
        </p:nvSpPr>
        <p:spPr>
          <a:xfrm>
            <a:off x="9428209" y="5939160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21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142285" y="2586982"/>
            <a:ext cx="748818" cy="4391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505732" y="2798500"/>
            <a:ext cx="484558" cy="39327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10344480" y="5232479"/>
            <a:ext cx="685700" cy="407962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10476690" y="5332024"/>
            <a:ext cx="748818" cy="4391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562488" y="2029942"/>
            <a:ext cx="5152483" cy="438572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0E35A0-FE38-4872-A489-AD3483F1427E}"/>
              </a:ext>
            </a:extLst>
          </p:cNvPr>
          <p:cNvGrpSpPr/>
          <p:nvPr/>
        </p:nvGrpSpPr>
        <p:grpSpPr>
          <a:xfrm>
            <a:off x="10379888" y="5263851"/>
            <a:ext cx="881028" cy="538739"/>
            <a:chOff x="10496880" y="5384879"/>
            <a:chExt cx="881028" cy="538739"/>
          </a:xfrm>
        </p:grpSpPr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D9AE6A6-221B-41A9-89E5-D2C8D9A1C5E6}"/>
                </a:ext>
              </a:extLst>
            </p:cNvPr>
            <p:cNvSpPr/>
            <p:nvPr/>
          </p:nvSpPr>
          <p:spPr>
            <a:xfrm rot="13371144">
              <a:off x="10496880" y="5384879"/>
              <a:ext cx="685700" cy="407962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78EB27-73D7-4E95-B9AE-5D6C7F2B4388}"/>
                </a:ext>
              </a:extLst>
            </p:cNvPr>
            <p:cNvSpPr/>
            <p:nvPr/>
          </p:nvSpPr>
          <p:spPr>
            <a:xfrm rot="18900000">
              <a:off x="10629090" y="5484424"/>
              <a:ext cx="748818" cy="4391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E3211-81D5-4F3F-92E8-765E173AFC7E}"/>
              </a:ext>
            </a:extLst>
          </p:cNvPr>
          <p:cNvGrpSpPr/>
          <p:nvPr/>
        </p:nvGrpSpPr>
        <p:grpSpPr>
          <a:xfrm>
            <a:off x="7149221" y="2582107"/>
            <a:ext cx="848005" cy="604790"/>
            <a:chOff x="7294685" y="2739382"/>
            <a:chExt cx="848005" cy="604790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DFD74B-83D2-45AA-9707-7E06226233D3}"/>
                </a:ext>
              </a:extLst>
            </p:cNvPr>
            <p:cNvCxnSpPr>
              <a:cxnSpLocks/>
            </p:cNvCxnSpPr>
            <p:nvPr/>
          </p:nvCxnSpPr>
          <p:spPr>
            <a:xfrm>
              <a:off x="7658132" y="2950900"/>
              <a:ext cx="484558" cy="39327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5DB471-F999-4797-9668-C09DBF7BE818}"/>
                </a:ext>
              </a:extLst>
            </p:cNvPr>
            <p:cNvSpPr/>
            <p:nvPr/>
          </p:nvSpPr>
          <p:spPr>
            <a:xfrm rot="18900000">
              <a:off x="7294685" y="2739382"/>
              <a:ext cx="748818" cy="4391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Octagon 54">
            <a:extLst>
              <a:ext uri="{FF2B5EF4-FFF2-40B4-BE49-F238E27FC236}">
                <a16:creationId xmlns:a16="http://schemas.microsoft.com/office/drawing/2014/main" id="{DFC248D1-F45C-44A6-BE76-643450ED9E7F}"/>
              </a:ext>
            </a:extLst>
          </p:cNvPr>
          <p:cNvSpPr/>
          <p:nvPr/>
        </p:nvSpPr>
        <p:spPr>
          <a:xfrm>
            <a:off x="6495250" y="1986386"/>
            <a:ext cx="5314749" cy="4523847"/>
          </a:xfrm>
          <a:prstGeom prst="octagon">
            <a:avLst>
              <a:gd name="adj" fmla="val 30445"/>
            </a:avLst>
          </a:prstGeom>
          <a:solidFill>
            <a:schemeClr val="tx1">
              <a:alpha val="85000"/>
            </a:schemeClr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497769" y="2821226"/>
            <a:ext cx="3253136" cy="2769028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976430" y="2828773"/>
            <a:ext cx="1019355" cy="27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58869" y="4658201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794617" y="4390838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9147625" y="4950953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92799" y="3728351"/>
            <a:ext cx="826168" cy="133813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544784" y="3862165"/>
            <a:ext cx="675649" cy="704457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684686" y="4833985"/>
            <a:ext cx="462938" cy="29275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9891" y="3904133"/>
            <a:ext cx="391886" cy="754068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9118968" y="3686381"/>
            <a:ext cx="592948" cy="351565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866982" y="3552568"/>
            <a:ext cx="596319" cy="351565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8628" y="3342366"/>
            <a:ext cx="0" cy="21020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10007525" y="4742403"/>
            <a:ext cx="254904" cy="25938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10237331" y="4976687"/>
            <a:ext cx="171374" cy="1713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65192" y="3166674"/>
            <a:ext cx="171374" cy="1713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856568" y="2106512"/>
            <a:ext cx="1523320" cy="27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46BEC5-0378-4276-AD77-19C3145004AB}"/>
              </a:ext>
            </a:extLst>
          </p:cNvPr>
          <p:cNvSpPr txBox="1"/>
          <p:nvPr/>
        </p:nvSpPr>
        <p:spPr>
          <a:xfrm>
            <a:off x="9971343" y="763851"/>
            <a:ext cx="187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K More Or Less" pitchFamily="50" charset="0"/>
              </a:rPr>
              <a:t>Domain First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B14C9BF7-38C8-4041-8D21-EBEBA0697623}"/>
              </a:ext>
            </a:extLst>
          </p:cNvPr>
          <p:cNvCxnSpPr>
            <a:cxnSpLocks/>
          </p:cNvCxnSpPr>
          <p:nvPr/>
        </p:nvCxnSpPr>
        <p:spPr>
          <a:xfrm flipH="1">
            <a:off x="8429501" y="1062452"/>
            <a:ext cx="1501714" cy="2285531"/>
          </a:xfrm>
          <a:prstGeom prst="curvedConnector2">
            <a:avLst/>
          </a:prstGeom>
          <a:ln w="349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37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82B9F5-4E84-4B04-BE41-6D3DD856C84E}"/>
              </a:ext>
            </a:extLst>
          </p:cNvPr>
          <p:cNvSpPr txBox="1"/>
          <p:nvPr/>
        </p:nvSpPr>
        <p:spPr>
          <a:xfrm>
            <a:off x="9413622" y="326175"/>
            <a:ext cx="2700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K More Or Less" pitchFamily="50" charset="0"/>
              </a:rPr>
              <a:t>Deploy as you wish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69462D8D-C85E-4C9D-BF32-30B871B2B52D}"/>
              </a:ext>
            </a:extLst>
          </p:cNvPr>
          <p:cNvCxnSpPr>
            <a:cxnSpLocks/>
          </p:cNvCxnSpPr>
          <p:nvPr/>
        </p:nvCxnSpPr>
        <p:spPr>
          <a:xfrm flipH="1">
            <a:off x="7838462" y="632536"/>
            <a:ext cx="1501714" cy="1775345"/>
          </a:xfrm>
          <a:prstGeom prst="curvedConnector2">
            <a:avLst/>
          </a:prstGeom>
          <a:ln w="349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247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Let’s talk about tests</a:t>
            </a:r>
          </a:p>
        </p:txBody>
      </p:sp>
    </p:spTree>
    <p:extLst>
      <p:ext uri="{BB962C8B-B14F-4D97-AF65-F5344CB8AC3E}">
        <p14:creationId xmlns:p14="http://schemas.microsoft.com/office/powerpoint/2010/main" val="2143958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4149</TotalTime>
  <Words>3160</Words>
  <Application>Microsoft Office PowerPoint</Application>
  <PresentationFormat>Widescreen</PresentationFormat>
  <Paragraphs>972</Paragraphs>
  <Slides>61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Preamble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talk about tests</vt:lpstr>
      <vt:lpstr>PowerPoint Presentation</vt:lpstr>
      <vt:lpstr>Why do I TDD</vt:lpstr>
      <vt:lpstr>Why</vt:lpstr>
      <vt:lpstr>TDD Workflows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Workflows</vt:lpstr>
      <vt:lpstr>Common pitfalls &amp; mitigations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Outside-in Diamond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  <vt:lpstr>Outside-in?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453</cp:revision>
  <cp:lastPrinted>2021-01-24T16:35:49Z</cp:lastPrinted>
  <dcterms:created xsi:type="dcterms:W3CDTF">2021-01-22T11:53:11Z</dcterms:created>
  <dcterms:modified xsi:type="dcterms:W3CDTF">2021-02-13T23:56:04Z</dcterms:modified>
</cp:coreProperties>
</file>